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17" r:id="rId2"/>
    <p:sldId id="335" r:id="rId3"/>
    <p:sldId id="318" r:id="rId4"/>
    <p:sldId id="319" r:id="rId5"/>
    <p:sldId id="320" r:id="rId6"/>
    <p:sldId id="321" r:id="rId7"/>
    <p:sldId id="322" r:id="rId8"/>
    <p:sldId id="323" r:id="rId9"/>
    <p:sldId id="324" r:id="rId10"/>
    <p:sldId id="325" r:id="rId11"/>
    <p:sldId id="326" r:id="rId12"/>
    <p:sldId id="272" r:id="rId13"/>
    <p:sldId id="287" r:id="rId14"/>
    <p:sldId id="288" r:id="rId15"/>
    <p:sldId id="327" r:id="rId16"/>
    <p:sldId id="290" r:id="rId17"/>
    <p:sldId id="291" r:id="rId18"/>
    <p:sldId id="292" r:id="rId19"/>
    <p:sldId id="334" r:id="rId20"/>
    <p:sldId id="293" r:id="rId21"/>
    <p:sldId id="294" r:id="rId22"/>
    <p:sldId id="295" r:id="rId23"/>
    <p:sldId id="296" r:id="rId24"/>
    <p:sldId id="298" r:id="rId25"/>
    <p:sldId id="299" r:id="rId26"/>
    <p:sldId id="300" r:id="rId27"/>
    <p:sldId id="301" r:id="rId28"/>
    <p:sldId id="328" r:id="rId29"/>
    <p:sldId id="302" r:id="rId30"/>
    <p:sldId id="329" r:id="rId31"/>
    <p:sldId id="330" r:id="rId32"/>
    <p:sldId id="331" r:id="rId33"/>
    <p:sldId id="332" r:id="rId34"/>
    <p:sldId id="333" r:id="rId35"/>
    <p:sldId id="306" r:id="rId36"/>
    <p:sldId id="307" r:id="rId37"/>
    <p:sldId id="308" r:id="rId38"/>
    <p:sldId id="309" r:id="rId39"/>
    <p:sldId id="311" r:id="rId40"/>
    <p:sldId id="312" r:id="rId41"/>
    <p:sldId id="313" r:id="rId42"/>
    <p:sldId id="314" r:id="rId43"/>
    <p:sldId id="315" r:id="rId44"/>
    <p:sldId id="316" r:id="rId45"/>
  </p:sldIdLst>
  <p:sldSz cx="9144000" cy="6858000" type="screen4x3"/>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lvl1pPr>
    <a:lvl2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lvl2pPr>
    <a:lvl3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lvl3pPr>
    <a:lvl4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lvl4pPr>
    <a:lvl5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lvl5pPr>
    <a:lvl6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lvl6pPr>
    <a:lvl7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lvl7pPr>
    <a:lvl8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lvl8pPr>
    <a:lvl9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7E5CA"/>
          </a:solidFill>
        </a:fill>
      </a:tcStyle>
    </a:wholeTbl>
    <a:band2H>
      <a:tcTxStyle/>
      <a:tcStyle>
        <a:tcBdr/>
        <a:fill>
          <a:solidFill>
            <a:srgbClr val="ECF2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DDF4"/>
          </a:solidFill>
        </a:fill>
      </a:tcStyle>
    </a:wholeTbl>
    <a:band2H>
      <a:tcTxStyle/>
      <a:tcStyle>
        <a:tcBdr/>
        <a:fill>
          <a:solidFill>
            <a:srgbClr val="E7EFFA"/>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ACCF3"/>
          </a:solidFill>
        </a:fill>
      </a:tcStyle>
    </a:wholeTbl>
    <a:band2H>
      <a:tcTxStyle/>
      <a:tcStyle>
        <a:tcBdr/>
        <a:fill>
          <a:solidFill>
            <a:srgbClr val="EDE7F9"/>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venir Heavy"/>
          <a:ea typeface="Avenir Heavy"/>
          <a:cs typeface="Avenir Heavy"/>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Avenir Heavy"/>
          <a:ea typeface="Avenir Heavy"/>
          <a:cs typeface="Avenir Heavy"/>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Avenir Heavy"/>
          <a:ea typeface="Avenir Heavy"/>
          <a:cs typeface="Avenir Heavy"/>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venir Heavy"/>
          <a:ea typeface="Avenir Heavy"/>
          <a:cs typeface="Avenir Heavy"/>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0"/>
    <p:restoredTop sz="94614"/>
  </p:normalViewPr>
  <p:slideViewPr>
    <p:cSldViewPr snapToGrid="0" snapToObjects="1">
      <p:cViewPr varScale="1">
        <p:scale>
          <a:sx n="239" d="100"/>
          <a:sy n="239" d="100"/>
        </p:scale>
        <p:origin x="1472"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686584752"/>
      </p:ext>
    </p:extLst>
  </p:cSld>
  <p:clrMap bg1="lt1" tx1="dk1" bg2="lt2" tx2="dk2" accent1="accent1" accent2="accent2" accent3="accent3" accent4="accent4" accent5="accent5" accent6="accent6" hlink="hlink" folHlink="folHlink"/>
  <p:notesStyle>
    <a:lvl1pPr defTabSz="457200" latinLnBrk="0">
      <a:lnSpc>
        <a:spcPct val="125000"/>
      </a:lnSpc>
      <a:defRPr sz="2400">
        <a:latin typeface="+mj-lt"/>
        <a:ea typeface="+mj-ea"/>
        <a:cs typeface="+mj-cs"/>
        <a:sym typeface="Avenir Roman"/>
      </a:defRPr>
    </a:lvl1pPr>
    <a:lvl2pPr indent="228600" defTabSz="457200" latinLnBrk="0">
      <a:lnSpc>
        <a:spcPct val="125000"/>
      </a:lnSpc>
      <a:defRPr sz="2400">
        <a:latin typeface="+mj-lt"/>
        <a:ea typeface="+mj-ea"/>
        <a:cs typeface="+mj-cs"/>
        <a:sym typeface="Avenir Roman"/>
      </a:defRPr>
    </a:lvl2pPr>
    <a:lvl3pPr indent="457200" defTabSz="457200" latinLnBrk="0">
      <a:lnSpc>
        <a:spcPct val="125000"/>
      </a:lnSpc>
      <a:defRPr sz="2400">
        <a:latin typeface="+mj-lt"/>
        <a:ea typeface="+mj-ea"/>
        <a:cs typeface="+mj-cs"/>
        <a:sym typeface="Avenir Roman"/>
      </a:defRPr>
    </a:lvl3pPr>
    <a:lvl4pPr indent="685800" defTabSz="457200" latinLnBrk="0">
      <a:lnSpc>
        <a:spcPct val="125000"/>
      </a:lnSpc>
      <a:defRPr sz="2400">
        <a:latin typeface="+mj-lt"/>
        <a:ea typeface="+mj-ea"/>
        <a:cs typeface="+mj-cs"/>
        <a:sym typeface="Avenir Roman"/>
      </a:defRPr>
    </a:lvl4pPr>
    <a:lvl5pPr indent="914400" defTabSz="457200" latinLnBrk="0">
      <a:lnSpc>
        <a:spcPct val="125000"/>
      </a:lnSpc>
      <a:defRPr sz="2400">
        <a:latin typeface="+mj-lt"/>
        <a:ea typeface="+mj-ea"/>
        <a:cs typeface="+mj-cs"/>
        <a:sym typeface="Avenir Roman"/>
      </a:defRPr>
    </a:lvl5pPr>
    <a:lvl6pPr indent="1143000" defTabSz="457200" latinLnBrk="0">
      <a:lnSpc>
        <a:spcPct val="125000"/>
      </a:lnSpc>
      <a:defRPr sz="2400">
        <a:latin typeface="+mj-lt"/>
        <a:ea typeface="+mj-ea"/>
        <a:cs typeface="+mj-cs"/>
        <a:sym typeface="Avenir Roman"/>
      </a:defRPr>
    </a:lvl6pPr>
    <a:lvl7pPr indent="1371600" defTabSz="457200" latinLnBrk="0">
      <a:lnSpc>
        <a:spcPct val="125000"/>
      </a:lnSpc>
      <a:defRPr sz="2400">
        <a:latin typeface="+mj-lt"/>
        <a:ea typeface="+mj-ea"/>
        <a:cs typeface="+mj-cs"/>
        <a:sym typeface="Avenir Roman"/>
      </a:defRPr>
    </a:lvl7pPr>
    <a:lvl8pPr indent="1600200" defTabSz="457200" latinLnBrk="0">
      <a:lnSpc>
        <a:spcPct val="125000"/>
      </a:lnSpc>
      <a:defRPr sz="2400">
        <a:latin typeface="+mj-lt"/>
        <a:ea typeface="+mj-ea"/>
        <a:cs typeface="+mj-cs"/>
        <a:sym typeface="Avenir Roman"/>
      </a:defRPr>
    </a:lvl8pPr>
    <a:lvl9pPr indent="1828800" defTabSz="457200" latinLnBrk="0">
      <a:lnSpc>
        <a:spcPct val="125000"/>
      </a:lnSpc>
      <a:defRPr sz="2400">
        <a:latin typeface="+mj-lt"/>
        <a:ea typeface="+mj-ea"/>
        <a:cs typeface="+mj-cs"/>
        <a:sym typeface="Avenir Roman"/>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 name="Shape 21"/>
          <p:cNvSpPr>
            <a:spLocks noGrp="1"/>
          </p:cNvSpPr>
          <p:nvPr>
            <p:ph type="title"/>
          </p:nvPr>
        </p:nvSpPr>
        <p:spPr>
          <a:prstGeom prst="rect">
            <a:avLst/>
          </a:prstGeom>
        </p:spPr>
        <p:txBody>
          <a:bodyPr/>
          <a:lstStyle/>
          <a:p>
            <a:r>
              <a:t>Title Text</a:t>
            </a:r>
          </a:p>
        </p:txBody>
      </p:sp>
      <p:sp>
        <p:nvSpPr>
          <p:cNvPr id="22" name="Shape 22"/>
          <p:cNvSpPr>
            <a:spLocks noGrp="1"/>
          </p:cNvSpPr>
          <p:nvPr>
            <p:ph type="body" idx="1"/>
          </p:nvPr>
        </p:nvSpPr>
        <p:spPr>
          <a:xfrm>
            <a:off x="685800" y="1524000"/>
            <a:ext cx="7772400" cy="50165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3" name="Shape 2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Text, and Content">
    <p:spTree>
      <p:nvGrpSpPr>
        <p:cNvPr id="1" name=""/>
        <p:cNvGrpSpPr/>
        <p:nvPr/>
      </p:nvGrpSpPr>
      <p:grpSpPr>
        <a:xfrm>
          <a:off x="0" y="0"/>
          <a:ext cx="0" cy="0"/>
          <a:chOff x="0" y="0"/>
          <a:chExt cx="0" cy="0"/>
        </a:xfrm>
      </p:grpSpPr>
      <p:sp>
        <p:nvSpPr>
          <p:cNvPr id="108" name="Shape 108"/>
          <p:cNvSpPr>
            <a:spLocks noGrp="1"/>
          </p:cNvSpPr>
          <p:nvPr>
            <p:ph type="title"/>
          </p:nvPr>
        </p:nvSpPr>
        <p:spPr>
          <a:prstGeom prst="rect">
            <a:avLst/>
          </a:prstGeom>
        </p:spPr>
        <p:txBody>
          <a:bodyPr/>
          <a:lstStyle/>
          <a:p>
            <a:r>
              <a:t>Title Text</a:t>
            </a:r>
          </a:p>
        </p:txBody>
      </p:sp>
      <p:sp>
        <p:nvSpPr>
          <p:cNvPr id="109" name="Shape 109"/>
          <p:cNvSpPr>
            <a:spLocks noGrp="1"/>
          </p:cNvSpPr>
          <p:nvPr>
            <p:ph type="body" sz="half" idx="1"/>
          </p:nvPr>
        </p:nvSpPr>
        <p:spPr>
          <a:xfrm>
            <a:off x="685800" y="1524000"/>
            <a:ext cx="3810000" cy="5334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0" name="Shape 11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Title, Text, and 2 Content">
    <p:spTree>
      <p:nvGrpSpPr>
        <p:cNvPr id="1" name=""/>
        <p:cNvGrpSpPr/>
        <p:nvPr/>
      </p:nvGrpSpPr>
      <p:grpSpPr>
        <a:xfrm>
          <a:off x="0" y="0"/>
          <a:ext cx="0" cy="0"/>
          <a:chOff x="0" y="0"/>
          <a:chExt cx="0" cy="0"/>
        </a:xfrm>
      </p:grpSpPr>
      <p:sp>
        <p:nvSpPr>
          <p:cNvPr id="117" name="Shape 117"/>
          <p:cNvSpPr>
            <a:spLocks noGrp="1"/>
          </p:cNvSpPr>
          <p:nvPr>
            <p:ph type="title"/>
          </p:nvPr>
        </p:nvSpPr>
        <p:spPr>
          <a:prstGeom prst="rect">
            <a:avLst/>
          </a:prstGeom>
        </p:spPr>
        <p:txBody>
          <a:bodyPr/>
          <a:lstStyle/>
          <a:p>
            <a:r>
              <a:t>Title Text</a:t>
            </a:r>
          </a:p>
        </p:txBody>
      </p:sp>
      <p:sp>
        <p:nvSpPr>
          <p:cNvPr id="118" name="Shape 118"/>
          <p:cNvSpPr>
            <a:spLocks noGrp="1"/>
          </p:cNvSpPr>
          <p:nvPr>
            <p:ph type="body" sz="half" idx="1"/>
          </p:nvPr>
        </p:nvSpPr>
        <p:spPr>
          <a:xfrm>
            <a:off x="685800" y="1524000"/>
            <a:ext cx="3810000" cy="53340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19" name="Shape 119"/>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0" name="Shape 30"/>
          <p:cNvSpPr>
            <a:spLocks noGrp="1"/>
          </p:cNvSpPr>
          <p:nvPr>
            <p:ph type="title"/>
          </p:nvPr>
        </p:nvSpPr>
        <p:spPr>
          <a:xfrm>
            <a:off x="722312" y="4406900"/>
            <a:ext cx="7772401" cy="1362075"/>
          </a:xfrm>
          <a:prstGeom prst="rect">
            <a:avLst/>
          </a:prstGeom>
        </p:spPr>
        <p:txBody>
          <a:bodyPr anchor="t"/>
          <a:lstStyle>
            <a:lvl1pPr algn="l">
              <a:defRPr sz="4000" cap="all"/>
            </a:lvl1pPr>
          </a:lstStyle>
          <a:p>
            <a:r>
              <a:t>Title Text</a:t>
            </a:r>
          </a:p>
        </p:txBody>
      </p:sp>
      <p:sp>
        <p:nvSpPr>
          <p:cNvPr id="31" name="Shape 31"/>
          <p:cNvSpPr>
            <a:spLocks noGrp="1"/>
          </p:cNvSpPr>
          <p:nvPr>
            <p:ph type="body" sz="quarter" idx="1"/>
          </p:nvPr>
        </p:nvSpPr>
        <p:spPr>
          <a:xfrm>
            <a:off x="722312" y="2906713"/>
            <a:ext cx="7772401" cy="1500189"/>
          </a:xfrm>
          <a:prstGeom prst="rect">
            <a:avLst/>
          </a:prstGeom>
        </p:spPr>
        <p:txBody>
          <a:bodyPr anchor="b"/>
          <a:lstStyle>
            <a:lvl1pPr marL="0" indent="0">
              <a:buSzTx/>
              <a:buFontTx/>
              <a:buNone/>
              <a:defRPr sz="2000"/>
            </a:lvl1pPr>
            <a:lvl2pPr marL="0" indent="0">
              <a:buSzTx/>
              <a:buFontTx/>
              <a:buNone/>
              <a:defRPr sz="2000"/>
            </a:lvl2pPr>
            <a:lvl3pPr marL="0" indent="0">
              <a:buSzTx/>
              <a:buFontTx/>
              <a:buNone/>
              <a:defRPr sz="2000"/>
            </a:lvl3pPr>
            <a:lvl4pPr marL="0" indent="0">
              <a:buSzTx/>
              <a:buFontTx/>
              <a:buNone/>
              <a:defRPr sz="2000"/>
            </a:lvl4pPr>
            <a:lvl5pPr marL="0" indent="0">
              <a:buSzTx/>
              <a:buFontTx/>
              <a:buNone/>
              <a:defRPr sz="2000"/>
            </a:lvl5pPr>
          </a:lstStyle>
          <a:p>
            <a:r>
              <a:t>Body Level One</a:t>
            </a:r>
          </a:p>
          <a:p>
            <a:pPr lvl="1"/>
            <a:r>
              <a:t>Body Level Two</a:t>
            </a:r>
          </a:p>
          <a:p>
            <a:pPr lvl="2"/>
            <a:r>
              <a:t>Body Level Three</a:t>
            </a:r>
          </a:p>
          <a:p>
            <a:pPr lvl="3"/>
            <a:r>
              <a:t>Body Level Four</a:t>
            </a:r>
          </a:p>
          <a:p>
            <a:pPr lvl="4"/>
            <a:r>
              <a:t>Body Level Five</a:t>
            </a:r>
          </a:p>
        </p:txBody>
      </p:sp>
      <p:sp>
        <p:nvSpPr>
          <p:cNvPr id="32" name="Shape 3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9" name="Shape 39"/>
          <p:cNvSpPr>
            <a:spLocks noGrp="1"/>
          </p:cNvSpPr>
          <p:nvPr>
            <p:ph type="title"/>
          </p:nvPr>
        </p:nvSpPr>
        <p:spPr>
          <a:prstGeom prst="rect">
            <a:avLst/>
          </a:prstGeom>
        </p:spPr>
        <p:txBody>
          <a:bodyPr/>
          <a:lstStyle/>
          <a:p>
            <a:r>
              <a:t>Title Text</a:t>
            </a:r>
          </a:p>
        </p:txBody>
      </p:sp>
      <p:sp>
        <p:nvSpPr>
          <p:cNvPr id="40" name="Shape 40"/>
          <p:cNvSpPr>
            <a:spLocks noGrp="1"/>
          </p:cNvSpPr>
          <p:nvPr>
            <p:ph type="body" sz="half" idx="1"/>
          </p:nvPr>
        </p:nvSpPr>
        <p:spPr>
          <a:xfrm>
            <a:off x="685800" y="1524000"/>
            <a:ext cx="3810000" cy="5334000"/>
          </a:xfrm>
          <a:prstGeom prst="rect">
            <a:avLst/>
          </a:prstGeom>
        </p:spPr>
        <p:txBody>
          <a:bodyPr/>
          <a:lstStyle>
            <a:lvl1pPr>
              <a:spcBef>
                <a:spcPts val="600"/>
              </a:spcBef>
              <a:defRPr sz="2800"/>
            </a:lvl1pPr>
            <a:lvl2pPr marL="790575" indent="-333375">
              <a:spcBef>
                <a:spcPts val="600"/>
              </a:spcBef>
              <a:defRPr sz="2800"/>
            </a:lvl2pPr>
            <a:lvl3pPr marL="1234438" indent="-320038">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1" name="Shape 4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8" name="Shape 48"/>
          <p:cNvSpPr>
            <a:spLocks noGrp="1"/>
          </p:cNvSpPr>
          <p:nvPr>
            <p:ph type="title"/>
          </p:nvPr>
        </p:nvSpPr>
        <p:spPr>
          <a:xfrm>
            <a:off x="457200" y="256810"/>
            <a:ext cx="8229600" cy="1178656"/>
          </a:xfrm>
          <a:prstGeom prst="rect">
            <a:avLst/>
          </a:prstGeom>
        </p:spPr>
        <p:txBody>
          <a:bodyPr/>
          <a:lstStyle/>
          <a:p>
            <a:r>
              <a:t>Title Text</a:t>
            </a:r>
          </a:p>
        </p:txBody>
      </p:sp>
      <p:sp>
        <p:nvSpPr>
          <p:cNvPr id="49" name="Shape 49"/>
          <p:cNvSpPr>
            <a:spLocks noGrp="1"/>
          </p:cNvSpPr>
          <p:nvPr>
            <p:ph type="body" sz="quarter" idx="1"/>
          </p:nvPr>
        </p:nvSpPr>
        <p:spPr>
          <a:xfrm>
            <a:off x="457200" y="1435464"/>
            <a:ext cx="4040188" cy="739413"/>
          </a:xfrm>
          <a:prstGeom prst="rect">
            <a:avLst/>
          </a:prstGeom>
        </p:spPr>
        <p:txBody>
          <a:bodyPr anchor="b"/>
          <a:lstStyle>
            <a:lvl1pPr marL="0" indent="0">
              <a:spcBef>
                <a:spcPts val="500"/>
              </a:spcBef>
              <a:buSzTx/>
              <a:buFontTx/>
              <a:buNone/>
              <a:defRPr sz="2400" b="1"/>
            </a:lvl1pPr>
            <a:lvl2pPr marL="0" indent="0">
              <a:spcBef>
                <a:spcPts val="500"/>
              </a:spcBef>
              <a:buSzTx/>
              <a:buFontTx/>
              <a:buNone/>
              <a:defRPr sz="2400" b="1"/>
            </a:lvl2pPr>
            <a:lvl3pPr marL="0" indent="0">
              <a:spcBef>
                <a:spcPts val="500"/>
              </a:spcBef>
              <a:buSzTx/>
              <a:buFontTx/>
              <a:buNone/>
              <a:defRPr sz="2400" b="1"/>
            </a:lvl3pPr>
            <a:lvl4pPr marL="0" indent="0">
              <a:spcBef>
                <a:spcPts val="500"/>
              </a:spcBef>
              <a:buSzTx/>
              <a:buFontTx/>
              <a:buNone/>
              <a:defRPr sz="2400" b="1"/>
            </a:lvl4pPr>
            <a:lvl5pPr marL="0" indent="0">
              <a:spcBef>
                <a:spcPts val="500"/>
              </a:spcBef>
              <a:buSzTx/>
              <a:buFontTx/>
              <a:buNone/>
              <a:defRPr sz="2400" b="1"/>
            </a:lvl5pPr>
          </a:lstStyle>
          <a:p>
            <a:r>
              <a:t>Body Level One</a:t>
            </a:r>
          </a:p>
          <a:p>
            <a:pPr lvl="1"/>
            <a:r>
              <a:t>Body Level Two</a:t>
            </a:r>
          </a:p>
          <a:p>
            <a:pPr lvl="2"/>
            <a:r>
              <a:t>Body Level Three</a:t>
            </a:r>
          </a:p>
          <a:p>
            <a:pPr lvl="3"/>
            <a:r>
              <a:t>Body Level Four</a:t>
            </a:r>
          </a:p>
          <a:p>
            <a:pPr lvl="4"/>
            <a:r>
              <a:t>Body Level Five</a:t>
            </a:r>
          </a:p>
        </p:txBody>
      </p:sp>
      <p:sp>
        <p:nvSpPr>
          <p:cNvPr id="50" name="Shape 50"/>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Shape 57"/>
          <p:cNvSpPr>
            <a:spLocks noGrp="1"/>
          </p:cNvSpPr>
          <p:nvPr>
            <p:ph type="title"/>
          </p:nvPr>
        </p:nvSpPr>
        <p:spPr>
          <a:prstGeom prst="rect">
            <a:avLst/>
          </a:prstGeom>
        </p:spPr>
        <p:txBody>
          <a:body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Shape 72"/>
          <p:cNvSpPr>
            <a:spLocks noGrp="1"/>
          </p:cNvSpPr>
          <p:nvPr>
            <p:ph type="title"/>
          </p:nvPr>
        </p:nvSpPr>
        <p:spPr>
          <a:xfrm>
            <a:off x="457200" y="0"/>
            <a:ext cx="3008315" cy="1435100"/>
          </a:xfrm>
          <a:prstGeom prst="rect">
            <a:avLst/>
          </a:prstGeom>
        </p:spPr>
        <p:txBody>
          <a:bodyPr anchor="b"/>
          <a:lstStyle>
            <a:lvl1pPr algn="l">
              <a:defRPr sz="2000"/>
            </a:lvl1pPr>
          </a:lstStyle>
          <a:p>
            <a:r>
              <a:t>Title Text</a:t>
            </a:r>
          </a:p>
        </p:txBody>
      </p:sp>
      <p:sp>
        <p:nvSpPr>
          <p:cNvPr id="73" name="Shape 73"/>
          <p:cNvSpPr>
            <a:spLocks noGrp="1"/>
          </p:cNvSpPr>
          <p:nvPr>
            <p:ph type="body" idx="1"/>
          </p:nvPr>
        </p:nvSpPr>
        <p:spPr>
          <a:xfrm>
            <a:off x="3575050" y="273050"/>
            <a:ext cx="5111750" cy="6584950"/>
          </a:xfrm>
          <a:prstGeom prst="rect">
            <a:avLst/>
          </a:prstGeom>
        </p:spPr>
        <p:txBody>
          <a:bodyPr/>
          <a:lstStyle>
            <a:lvl1pPr>
              <a:spcBef>
                <a:spcPts val="700"/>
              </a:spcBef>
              <a:defRPr sz="3200"/>
            </a:lvl1pPr>
            <a:lvl2pPr marL="783771" indent="-326571">
              <a:spcBef>
                <a:spcPts val="700"/>
              </a:spcBef>
              <a:defRPr sz="3200"/>
            </a:lvl2pPr>
            <a:lvl3pPr marL="1219200" indent="-304800">
              <a:spcBef>
                <a:spcPts val="700"/>
              </a:spcBef>
              <a:defRPr sz="3200"/>
            </a:lvl3pPr>
            <a:lvl4pPr marL="1737360" indent="-365760">
              <a:spcBef>
                <a:spcPts val="700"/>
              </a:spcBef>
              <a:defRPr sz="3200"/>
            </a:lvl4pPr>
            <a:lvl5pPr marL="2194560" indent="-365760">
              <a:spcBef>
                <a:spcPts val="700"/>
              </a:spcBef>
              <a:defRPr sz="3200"/>
            </a:lvl5pPr>
          </a:lstStyle>
          <a:p>
            <a:r>
              <a:t>Body Level One</a:t>
            </a:r>
          </a:p>
          <a:p>
            <a:pPr lvl="1"/>
            <a:r>
              <a:t>Body Level Two</a:t>
            </a:r>
          </a:p>
          <a:p>
            <a:pPr lvl="2"/>
            <a:r>
              <a:t>Body Level Three</a:t>
            </a:r>
          </a:p>
          <a:p>
            <a:pPr lvl="3"/>
            <a:r>
              <a:t>Body Level Four</a:t>
            </a:r>
          </a:p>
          <a:p>
            <a:pPr lvl="4"/>
            <a:r>
              <a:t>Body Level Five</a:t>
            </a:r>
          </a:p>
        </p:txBody>
      </p:sp>
      <p:sp>
        <p:nvSpPr>
          <p:cNvPr id="74" name="Shape 74"/>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1" name="Shape 81"/>
          <p:cNvSpPr>
            <a:spLocks noGrp="1"/>
          </p:cNvSpPr>
          <p:nvPr>
            <p:ph type="title"/>
          </p:nvPr>
        </p:nvSpPr>
        <p:spPr>
          <a:xfrm>
            <a:off x="1792288" y="4800600"/>
            <a:ext cx="5486402" cy="566738"/>
          </a:xfrm>
          <a:prstGeom prst="rect">
            <a:avLst/>
          </a:prstGeom>
        </p:spPr>
        <p:txBody>
          <a:bodyPr anchor="b"/>
          <a:lstStyle>
            <a:lvl1pPr algn="l">
              <a:defRPr sz="2000"/>
            </a:lvl1pPr>
          </a:lstStyle>
          <a:p>
            <a:r>
              <a:t>Title Text</a:t>
            </a:r>
          </a:p>
        </p:txBody>
      </p:sp>
      <p:sp>
        <p:nvSpPr>
          <p:cNvPr id="82" name="Shape 82"/>
          <p:cNvSpPr>
            <a:spLocks noGrp="1"/>
          </p:cNvSpPr>
          <p:nvPr>
            <p:ph type="body" sz="quarter" idx="1"/>
          </p:nvPr>
        </p:nvSpPr>
        <p:spPr>
          <a:xfrm>
            <a:off x="1792288" y="5367337"/>
            <a:ext cx="5486402" cy="804864"/>
          </a:xfrm>
          <a:prstGeom prst="rect">
            <a:avLst/>
          </a:prstGeom>
        </p:spPr>
        <p:txBody>
          <a:bodyPr/>
          <a:lstStyle>
            <a:lvl1pPr marL="0" indent="0">
              <a:spcBef>
                <a:spcPts val="300"/>
              </a:spcBef>
              <a:buSzTx/>
              <a:buFontTx/>
              <a:buNone/>
              <a:defRPr sz="1400"/>
            </a:lvl1pPr>
            <a:lvl2pPr marL="0" indent="0">
              <a:spcBef>
                <a:spcPts val="300"/>
              </a:spcBef>
              <a:buSzTx/>
              <a:buFontTx/>
              <a:buNone/>
              <a:defRPr sz="1400"/>
            </a:lvl2pPr>
            <a:lvl3pPr marL="0" indent="0">
              <a:spcBef>
                <a:spcPts val="300"/>
              </a:spcBef>
              <a:buSzTx/>
              <a:buFontTx/>
              <a:buNone/>
              <a:defRPr sz="1400"/>
            </a:lvl3pPr>
            <a:lvl4pPr marL="0" indent="0">
              <a:spcBef>
                <a:spcPts val="300"/>
              </a:spcBef>
              <a:buSzTx/>
              <a:buFontTx/>
              <a:buNone/>
              <a:defRPr sz="1400"/>
            </a:lvl4pPr>
            <a:lvl5pPr marL="0" indent="0">
              <a:spcBef>
                <a:spcPts val="300"/>
              </a:spcBef>
              <a:buSzTx/>
              <a:buFontTx/>
              <a:buNone/>
              <a:defRPr sz="1400"/>
            </a:lvl5pPr>
          </a:lstStyle>
          <a:p>
            <a:r>
              <a:t>Body Level One</a:t>
            </a:r>
          </a:p>
          <a:p>
            <a:pPr lvl="1"/>
            <a:r>
              <a:t>Body Level Two</a:t>
            </a:r>
          </a:p>
          <a:p>
            <a:pPr lvl="2"/>
            <a:r>
              <a:t>Body Level Three</a:t>
            </a:r>
          </a:p>
          <a:p>
            <a:pPr lvl="3"/>
            <a:r>
              <a:t>Body Level Four</a:t>
            </a:r>
          </a:p>
          <a:p>
            <a:pPr lvl="4"/>
            <a:r>
              <a:t>Body Level Five</a:t>
            </a:r>
          </a:p>
        </p:txBody>
      </p:sp>
      <p:sp>
        <p:nvSpPr>
          <p:cNvPr id="83" name="Shape 83"/>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0" name="Shape 90"/>
          <p:cNvSpPr>
            <a:spLocks noGrp="1"/>
          </p:cNvSpPr>
          <p:nvPr>
            <p:ph type="title"/>
          </p:nvPr>
        </p:nvSpPr>
        <p:spPr>
          <a:prstGeom prst="rect">
            <a:avLst/>
          </a:prstGeom>
        </p:spPr>
        <p:txBody>
          <a:bodyPr/>
          <a:lstStyle/>
          <a:p>
            <a:r>
              <a:t>Title Text</a:t>
            </a:r>
          </a:p>
        </p:txBody>
      </p:sp>
      <p:sp>
        <p:nvSpPr>
          <p:cNvPr id="91" name="Shape 91"/>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92" name="Shape 92"/>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99" name="Shape 99"/>
          <p:cNvSpPr>
            <a:spLocks noGrp="1"/>
          </p:cNvSpPr>
          <p:nvPr>
            <p:ph type="title"/>
          </p:nvPr>
        </p:nvSpPr>
        <p:spPr>
          <a:xfrm>
            <a:off x="6515100" y="0"/>
            <a:ext cx="1943100" cy="5943600"/>
          </a:xfrm>
          <a:prstGeom prst="rect">
            <a:avLst/>
          </a:prstGeom>
        </p:spPr>
        <p:txBody>
          <a:bodyPr/>
          <a:lstStyle/>
          <a:p>
            <a:r>
              <a:t>Title Text</a:t>
            </a:r>
          </a:p>
        </p:txBody>
      </p:sp>
      <p:sp>
        <p:nvSpPr>
          <p:cNvPr id="100" name="Shape 100"/>
          <p:cNvSpPr>
            <a:spLocks noGrp="1"/>
          </p:cNvSpPr>
          <p:nvPr>
            <p:ph type="body" idx="1"/>
          </p:nvPr>
        </p:nvSpPr>
        <p:spPr>
          <a:xfrm>
            <a:off x="685800" y="304800"/>
            <a:ext cx="5676900" cy="65532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01" name="Shape 10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Shape 3"/>
          <p:cNvSpPr>
            <a:spLocks noGrp="1"/>
          </p:cNvSpPr>
          <p:nvPr>
            <p:ph type="title"/>
          </p:nvPr>
        </p:nvSpPr>
        <p:spPr>
          <a:xfrm>
            <a:off x="685800" y="0"/>
            <a:ext cx="7772400" cy="12192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a:bodyPr>
          <a:lstStyle/>
          <a:p>
            <a:r>
              <a:t>Title Text</a:t>
            </a:r>
          </a:p>
        </p:txBody>
      </p:sp>
      <p:sp>
        <p:nvSpPr>
          <p:cNvPr id="4" name="Shape 4"/>
          <p:cNvSpPr>
            <a:spLocks noGrp="1"/>
          </p:cNvSpPr>
          <p:nvPr>
            <p:ph type="body" idx="1"/>
          </p:nvPr>
        </p:nvSpPr>
        <p:spPr>
          <a:xfrm>
            <a:off x="685800" y="1524000"/>
            <a:ext cx="7772400" cy="53340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a:bodyPr>
          <a:lstStyle/>
          <a:p>
            <a:r>
              <a:t>Body Level One</a:t>
            </a:r>
          </a:p>
          <a:p>
            <a:pPr lvl="1"/>
            <a:r>
              <a:t>Body Level Two</a:t>
            </a:r>
          </a:p>
          <a:p>
            <a:pPr lvl="2"/>
            <a:r>
              <a:t>Body Level Three</a:t>
            </a:r>
          </a:p>
          <a:p>
            <a:pPr lvl="3"/>
            <a:r>
              <a:t>Body Level Four</a:t>
            </a:r>
          </a:p>
          <a:p>
            <a:pPr lvl="4"/>
            <a:r>
              <a:t>Body Level Five</a:t>
            </a:r>
          </a:p>
        </p:txBody>
      </p:sp>
      <p:sp>
        <p:nvSpPr>
          <p:cNvPr id="5" name="Shape 5"/>
          <p:cNvSpPr>
            <a:spLocks noGrp="1"/>
          </p:cNvSpPr>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1200">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6" r:id="rId6"/>
    <p:sldLayoutId id="2147483657" r:id="rId7"/>
    <p:sldLayoutId id="2147483658" r:id="rId8"/>
    <p:sldLayoutId id="2147483659" r:id="rId9"/>
    <p:sldLayoutId id="2147483660" r:id="rId10"/>
    <p:sldLayoutId id="2147483661" r:id="rId11"/>
  </p:sldLayoutIdLst>
  <p:transition spd="med"/>
  <p:txStyles>
    <p:titleStyle>
      <a:lvl1pPr marL="0" marR="0" indent="0" algn="ctr" defTabSz="914400" rtl="0" latinLnBrk="0">
        <a:lnSpc>
          <a:spcPct val="100000"/>
        </a:lnSpc>
        <a:spcBef>
          <a:spcPts val="0"/>
        </a:spcBef>
        <a:spcAft>
          <a:spcPts val="0"/>
        </a:spcAft>
        <a:buClrTx/>
        <a:buSzTx/>
        <a:buFontTx/>
        <a:buNone/>
        <a:tabLst/>
        <a:defRPr sz="2800" b="1" i="0" u="none" strike="noStrike" cap="none" spc="0" baseline="0">
          <a:ln w="9525">
            <a:solidFill>
              <a:srgbClr val="000000"/>
            </a:solidFill>
          </a:ln>
          <a:solidFill>
            <a:srgbClr val="7324C1"/>
          </a:solidFill>
          <a:effectLst>
            <a:outerShdw blurRad="25400" dist="25400" dir="2700000" rotWithShape="0">
              <a:srgbClr val="000000">
                <a:alpha val="40000"/>
              </a:srgbClr>
            </a:outerShdw>
          </a:effectLst>
          <a:uFillTx/>
          <a:latin typeface="Arial"/>
          <a:ea typeface="Arial"/>
          <a:cs typeface="Arial"/>
          <a:sym typeface="Arial"/>
        </a:defRPr>
      </a:lvl1pPr>
      <a:lvl2pPr marL="0" marR="0" indent="0" algn="ctr" defTabSz="914400" rtl="0" latinLnBrk="0">
        <a:lnSpc>
          <a:spcPct val="100000"/>
        </a:lnSpc>
        <a:spcBef>
          <a:spcPts val="0"/>
        </a:spcBef>
        <a:spcAft>
          <a:spcPts val="0"/>
        </a:spcAft>
        <a:buClrTx/>
        <a:buSzTx/>
        <a:buFontTx/>
        <a:buNone/>
        <a:tabLst/>
        <a:defRPr sz="2800" b="1" i="0" u="none" strike="noStrike" cap="none" spc="0" baseline="0">
          <a:ln w="9525">
            <a:solidFill>
              <a:srgbClr val="000000"/>
            </a:solidFill>
          </a:ln>
          <a:solidFill>
            <a:srgbClr val="7324C1"/>
          </a:solidFill>
          <a:effectLst>
            <a:outerShdw blurRad="25400" dist="25400" dir="2700000" rotWithShape="0">
              <a:srgbClr val="000000">
                <a:alpha val="40000"/>
              </a:srgbClr>
            </a:outerShdw>
          </a:effectLst>
          <a:uFillTx/>
          <a:latin typeface="Arial"/>
          <a:ea typeface="Arial"/>
          <a:cs typeface="Arial"/>
          <a:sym typeface="Arial"/>
        </a:defRPr>
      </a:lvl2pPr>
      <a:lvl3pPr marL="0" marR="0" indent="0" algn="ctr" defTabSz="914400" rtl="0" latinLnBrk="0">
        <a:lnSpc>
          <a:spcPct val="100000"/>
        </a:lnSpc>
        <a:spcBef>
          <a:spcPts val="0"/>
        </a:spcBef>
        <a:spcAft>
          <a:spcPts val="0"/>
        </a:spcAft>
        <a:buClrTx/>
        <a:buSzTx/>
        <a:buFontTx/>
        <a:buNone/>
        <a:tabLst/>
        <a:defRPr sz="2800" b="1" i="0" u="none" strike="noStrike" cap="none" spc="0" baseline="0">
          <a:ln w="9525">
            <a:solidFill>
              <a:srgbClr val="000000"/>
            </a:solidFill>
          </a:ln>
          <a:solidFill>
            <a:srgbClr val="7324C1"/>
          </a:solidFill>
          <a:effectLst>
            <a:outerShdw blurRad="25400" dist="25400" dir="2700000" rotWithShape="0">
              <a:srgbClr val="000000">
                <a:alpha val="40000"/>
              </a:srgbClr>
            </a:outerShdw>
          </a:effectLst>
          <a:uFillTx/>
          <a:latin typeface="Arial"/>
          <a:ea typeface="Arial"/>
          <a:cs typeface="Arial"/>
          <a:sym typeface="Arial"/>
        </a:defRPr>
      </a:lvl3pPr>
      <a:lvl4pPr marL="0" marR="0" indent="0" algn="ctr" defTabSz="914400" rtl="0" latinLnBrk="0">
        <a:lnSpc>
          <a:spcPct val="100000"/>
        </a:lnSpc>
        <a:spcBef>
          <a:spcPts val="0"/>
        </a:spcBef>
        <a:spcAft>
          <a:spcPts val="0"/>
        </a:spcAft>
        <a:buClrTx/>
        <a:buSzTx/>
        <a:buFontTx/>
        <a:buNone/>
        <a:tabLst/>
        <a:defRPr sz="2800" b="1" i="0" u="none" strike="noStrike" cap="none" spc="0" baseline="0">
          <a:ln w="9525">
            <a:solidFill>
              <a:srgbClr val="000000"/>
            </a:solidFill>
          </a:ln>
          <a:solidFill>
            <a:srgbClr val="7324C1"/>
          </a:solidFill>
          <a:effectLst>
            <a:outerShdw blurRad="25400" dist="25400" dir="2700000" rotWithShape="0">
              <a:srgbClr val="000000">
                <a:alpha val="40000"/>
              </a:srgbClr>
            </a:outerShdw>
          </a:effectLst>
          <a:uFillTx/>
          <a:latin typeface="Arial"/>
          <a:ea typeface="Arial"/>
          <a:cs typeface="Arial"/>
          <a:sym typeface="Arial"/>
        </a:defRPr>
      </a:lvl4pPr>
      <a:lvl5pPr marL="0" marR="0" indent="0" algn="ctr" defTabSz="914400" rtl="0" latinLnBrk="0">
        <a:lnSpc>
          <a:spcPct val="100000"/>
        </a:lnSpc>
        <a:spcBef>
          <a:spcPts val="0"/>
        </a:spcBef>
        <a:spcAft>
          <a:spcPts val="0"/>
        </a:spcAft>
        <a:buClrTx/>
        <a:buSzTx/>
        <a:buFontTx/>
        <a:buNone/>
        <a:tabLst/>
        <a:defRPr sz="2800" b="1" i="0" u="none" strike="noStrike" cap="none" spc="0" baseline="0">
          <a:ln w="9525">
            <a:solidFill>
              <a:srgbClr val="000000"/>
            </a:solidFill>
          </a:ln>
          <a:solidFill>
            <a:srgbClr val="7324C1"/>
          </a:solidFill>
          <a:effectLst>
            <a:outerShdw blurRad="25400" dist="25400" dir="2700000" rotWithShape="0">
              <a:srgbClr val="000000">
                <a:alpha val="40000"/>
              </a:srgbClr>
            </a:outerShdw>
          </a:effectLst>
          <a:uFillTx/>
          <a:latin typeface="Arial"/>
          <a:ea typeface="Arial"/>
          <a:cs typeface="Arial"/>
          <a:sym typeface="Arial"/>
        </a:defRPr>
      </a:lvl5pPr>
      <a:lvl6pPr marL="0" marR="0" indent="0" algn="ctr" defTabSz="914400" rtl="0" latinLnBrk="0">
        <a:lnSpc>
          <a:spcPct val="100000"/>
        </a:lnSpc>
        <a:spcBef>
          <a:spcPts val="0"/>
        </a:spcBef>
        <a:spcAft>
          <a:spcPts val="0"/>
        </a:spcAft>
        <a:buClrTx/>
        <a:buSzTx/>
        <a:buFontTx/>
        <a:buNone/>
        <a:tabLst/>
        <a:defRPr sz="2800" b="1" i="0" u="none" strike="noStrike" cap="none" spc="0" baseline="0">
          <a:ln w="9525">
            <a:solidFill>
              <a:srgbClr val="000000"/>
            </a:solidFill>
          </a:ln>
          <a:solidFill>
            <a:srgbClr val="7324C1"/>
          </a:solidFill>
          <a:effectLst>
            <a:outerShdw blurRad="25400" dist="25400" dir="2700000" rotWithShape="0">
              <a:srgbClr val="000000">
                <a:alpha val="40000"/>
              </a:srgbClr>
            </a:outerShdw>
          </a:effectLst>
          <a:uFillTx/>
          <a:latin typeface="Arial"/>
          <a:ea typeface="Arial"/>
          <a:cs typeface="Arial"/>
          <a:sym typeface="Arial"/>
        </a:defRPr>
      </a:lvl6pPr>
      <a:lvl7pPr marL="0" marR="0" indent="0" algn="ctr" defTabSz="914400" rtl="0" latinLnBrk="0">
        <a:lnSpc>
          <a:spcPct val="100000"/>
        </a:lnSpc>
        <a:spcBef>
          <a:spcPts val="0"/>
        </a:spcBef>
        <a:spcAft>
          <a:spcPts val="0"/>
        </a:spcAft>
        <a:buClrTx/>
        <a:buSzTx/>
        <a:buFontTx/>
        <a:buNone/>
        <a:tabLst/>
        <a:defRPr sz="2800" b="1" i="0" u="none" strike="noStrike" cap="none" spc="0" baseline="0">
          <a:ln w="9525">
            <a:solidFill>
              <a:srgbClr val="000000"/>
            </a:solidFill>
          </a:ln>
          <a:solidFill>
            <a:srgbClr val="7324C1"/>
          </a:solidFill>
          <a:effectLst>
            <a:outerShdw blurRad="25400" dist="25400" dir="2700000" rotWithShape="0">
              <a:srgbClr val="000000">
                <a:alpha val="40000"/>
              </a:srgbClr>
            </a:outerShdw>
          </a:effectLst>
          <a:uFillTx/>
          <a:latin typeface="Arial"/>
          <a:ea typeface="Arial"/>
          <a:cs typeface="Arial"/>
          <a:sym typeface="Arial"/>
        </a:defRPr>
      </a:lvl7pPr>
      <a:lvl8pPr marL="0" marR="0" indent="0" algn="ctr" defTabSz="914400" rtl="0" latinLnBrk="0">
        <a:lnSpc>
          <a:spcPct val="100000"/>
        </a:lnSpc>
        <a:spcBef>
          <a:spcPts val="0"/>
        </a:spcBef>
        <a:spcAft>
          <a:spcPts val="0"/>
        </a:spcAft>
        <a:buClrTx/>
        <a:buSzTx/>
        <a:buFontTx/>
        <a:buNone/>
        <a:tabLst/>
        <a:defRPr sz="2800" b="1" i="0" u="none" strike="noStrike" cap="none" spc="0" baseline="0">
          <a:ln w="9525">
            <a:solidFill>
              <a:srgbClr val="000000"/>
            </a:solidFill>
          </a:ln>
          <a:solidFill>
            <a:srgbClr val="7324C1"/>
          </a:solidFill>
          <a:effectLst>
            <a:outerShdw blurRad="25400" dist="25400" dir="2700000" rotWithShape="0">
              <a:srgbClr val="000000">
                <a:alpha val="40000"/>
              </a:srgbClr>
            </a:outerShdw>
          </a:effectLst>
          <a:uFillTx/>
          <a:latin typeface="Arial"/>
          <a:ea typeface="Arial"/>
          <a:cs typeface="Arial"/>
          <a:sym typeface="Arial"/>
        </a:defRPr>
      </a:lvl8pPr>
      <a:lvl9pPr marL="0" marR="0" indent="0" algn="ctr" defTabSz="914400" rtl="0" latinLnBrk="0">
        <a:lnSpc>
          <a:spcPct val="100000"/>
        </a:lnSpc>
        <a:spcBef>
          <a:spcPts val="0"/>
        </a:spcBef>
        <a:spcAft>
          <a:spcPts val="0"/>
        </a:spcAft>
        <a:buClrTx/>
        <a:buSzTx/>
        <a:buFontTx/>
        <a:buNone/>
        <a:tabLst/>
        <a:defRPr sz="2800" b="1" i="0" u="none" strike="noStrike" cap="none" spc="0" baseline="0">
          <a:ln w="9525">
            <a:solidFill>
              <a:srgbClr val="000000"/>
            </a:solidFill>
          </a:ln>
          <a:solidFill>
            <a:srgbClr val="7324C1"/>
          </a:solidFill>
          <a:effectLst>
            <a:outerShdw blurRad="25400" dist="25400" dir="2700000" rotWithShape="0">
              <a:srgbClr val="000000">
                <a:alpha val="40000"/>
              </a:srgbClr>
            </a:outerShdw>
          </a:effectLst>
          <a:uFillTx/>
          <a:latin typeface="Arial"/>
          <a:ea typeface="Arial"/>
          <a:cs typeface="Arial"/>
          <a:sym typeface="Arial"/>
        </a:defRPr>
      </a:lvl9pPr>
    </p:titleStyle>
    <p:bodyStyle>
      <a:lvl1pPr marL="342900" marR="0" indent="-342900" algn="l" defTabSz="914400" rtl="0" latinLnBrk="0">
        <a:lnSpc>
          <a:spcPct val="100000"/>
        </a:lnSpc>
        <a:spcBef>
          <a:spcPts val="400"/>
        </a:spcBef>
        <a:spcAft>
          <a:spcPts val="0"/>
        </a:spcAft>
        <a:buClrTx/>
        <a:buSzPct val="100000"/>
        <a:buFont typeface="Times New Roman"/>
        <a:buChar char="•"/>
        <a:tabLst/>
        <a:defRPr sz="1800" b="0" i="0" u="none" strike="noStrike" cap="none" spc="0" baseline="0">
          <a:ln>
            <a:noFill/>
          </a:ln>
          <a:solidFill>
            <a:srgbClr val="000000"/>
          </a:solidFill>
          <a:uFillTx/>
          <a:latin typeface="Arial"/>
          <a:ea typeface="Arial"/>
          <a:cs typeface="Arial"/>
          <a:sym typeface="Arial"/>
        </a:defRPr>
      </a:lvl1pPr>
      <a:lvl2pPr marL="778668" marR="0" indent="-321468" algn="l" defTabSz="914400" rtl="0" latinLnBrk="0">
        <a:lnSpc>
          <a:spcPct val="100000"/>
        </a:lnSpc>
        <a:spcBef>
          <a:spcPts val="400"/>
        </a:spcBef>
        <a:spcAft>
          <a:spcPts val="0"/>
        </a:spcAft>
        <a:buClrTx/>
        <a:buSzPct val="100000"/>
        <a:buFont typeface="Times New Roman"/>
        <a:buChar char="•"/>
        <a:tabLst/>
        <a:defRPr sz="1800" b="0" i="0" u="none" strike="noStrike" cap="none" spc="0" baseline="0">
          <a:ln>
            <a:noFill/>
          </a:ln>
          <a:solidFill>
            <a:srgbClr val="000000"/>
          </a:solidFill>
          <a:uFillTx/>
          <a:latin typeface="Arial"/>
          <a:ea typeface="Arial"/>
          <a:cs typeface="Arial"/>
          <a:sym typeface="Arial"/>
        </a:defRPr>
      </a:lvl2pPr>
      <a:lvl3pPr marL="1171575" marR="0" indent="-257175" algn="l" defTabSz="914400" rtl="0" latinLnBrk="0">
        <a:lnSpc>
          <a:spcPct val="100000"/>
        </a:lnSpc>
        <a:spcBef>
          <a:spcPts val="400"/>
        </a:spcBef>
        <a:spcAft>
          <a:spcPts val="0"/>
        </a:spcAft>
        <a:buClrTx/>
        <a:buSzPct val="100000"/>
        <a:buFont typeface="Times New Roman"/>
        <a:buChar char="•"/>
        <a:tabLst/>
        <a:defRPr sz="1800" b="0" i="0" u="none" strike="noStrike" cap="none" spc="0" baseline="0">
          <a:ln>
            <a:noFill/>
          </a:ln>
          <a:solidFill>
            <a:srgbClr val="000000"/>
          </a:solidFill>
          <a:uFillTx/>
          <a:latin typeface="Arial"/>
          <a:ea typeface="Arial"/>
          <a:cs typeface="Arial"/>
          <a:sym typeface="Arial"/>
        </a:defRPr>
      </a:lvl3pPr>
      <a:lvl4pPr marL="1628775" marR="0" indent="-257175" algn="l" defTabSz="914400" rtl="0" latinLnBrk="0">
        <a:lnSpc>
          <a:spcPct val="100000"/>
        </a:lnSpc>
        <a:spcBef>
          <a:spcPts val="400"/>
        </a:spcBef>
        <a:spcAft>
          <a:spcPts val="0"/>
        </a:spcAft>
        <a:buClrTx/>
        <a:buSzPct val="100000"/>
        <a:buFont typeface="Times New Roman"/>
        <a:buChar char="•"/>
        <a:tabLst/>
        <a:defRPr sz="1800" b="0" i="0" u="none" strike="noStrike" cap="none" spc="0" baseline="0">
          <a:ln>
            <a:noFill/>
          </a:ln>
          <a:solidFill>
            <a:srgbClr val="000000"/>
          </a:solidFill>
          <a:uFillTx/>
          <a:latin typeface="Arial"/>
          <a:ea typeface="Arial"/>
          <a:cs typeface="Arial"/>
          <a:sym typeface="Arial"/>
        </a:defRPr>
      </a:lvl4pPr>
      <a:lvl5pPr marL="2085975" marR="0" indent="-257175" algn="l" defTabSz="914400" rtl="0" latinLnBrk="0">
        <a:lnSpc>
          <a:spcPct val="100000"/>
        </a:lnSpc>
        <a:spcBef>
          <a:spcPts val="400"/>
        </a:spcBef>
        <a:spcAft>
          <a:spcPts val="0"/>
        </a:spcAft>
        <a:buClrTx/>
        <a:buSzPct val="100000"/>
        <a:buFont typeface="Times New Roman"/>
        <a:buChar char="•"/>
        <a:tabLst/>
        <a:defRPr sz="1800" b="0" i="0" u="none" strike="noStrike" cap="none" spc="0" baseline="0">
          <a:ln>
            <a:noFill/>
          </a:ln>
          <a:solidFill>
            <a:srgbClr val="000000"/>
          </a:solidFill>
          <a:uFillTx/>
          <a:latin typeface="Arial"/>
          <a:ea typeface="Arial"/>
          <a:cs typeface="Arial"/>
          <a:sym typeface="Arial"/>
        </a:defRPr>
      </a:lvl5pPr>
      <a:lvl6pPr marL="2543175" marR="0" indent="-257175" algn="l" defTabSz="914400" rtl="0" latinLnBrk="0">
        <a:lnSpc>
          <a:spcPct val="100000"/>
        </a:lnSpc>
        <a:spcBef>
          <a:spcPts val="400"/>
        </a:spcBef>
        <a:spcAft>
          <a:spcPts val="0"/>
        </a:spcAft>
        <a:buClrTx/>
        <a:buSzPct val="100000"/>
        <a:buFont typeface="Times New Roman"/>
        <a:buChar char="•"/>
        <a:tabLst/>
        <a:defRPr sz="1800" b="0" i="0" u="none" strike="noStrike" cap="none" spc="0" baseline="0">
          <a:ln>
            <a:noFill/>
          </a:ln>
          <a:solidFill>
            <a:srgbClr val="000000"/>
          </a:solidFill>
          <a:uFillTx/>
          <a:latin typeface="Arial"/>
          <a:ea typeface="Arial"/>
          <a:cs typeface="Arial"/>
          <a:sym typeface="Arial"/>
        </a:defRPr>
      </a:lvl6pPr>
      <a:lvl7pPr marL="3000375" marR="0" indent="-257175" algn="l" defTabSz="914400" rtl="0" latinLnBrk="0">
        <a:lnSpc>
          <a:spcPct val="100000"/>
        </a:lnSpc>
        <a:spcBef>
          <a:spcPts val="400"/>
        </a:spcBef>
        <a:spcAft>
          <a:spcPts val="0"/>
        </a:spcAft>
        <a:buClrTx/>
        <a:buSzPct val="100000"/>
        <a:buFont typeface="Times New Roman"/>
        <a:buChar char="•"/>
        <a:tabLst/>
        <a:defRPr sz="1800" b="0" i="0" u="none" strike="noStrike" cap="none" spc="0" baseline="0">
          <a:ln>
            <a:noFill/>
          </a:ln>
          <a:solidFill>
            <a:srgbClr val="000000"/>
          </a:solidFill>
          <a:uFillTx/>
          <a:latin typeface="Arial"/>
          <a:ea typeface="Arial"/>
          <a:cs typeface="Arial"/>
          <a:sym typeface="Arial"/>
        </a:defRPr>
      </a:lvl7pPr>
      <a:lvl8pPr marL="3457575" marR="0" indent="-257175" algn="l" defTabSz="914400" rtl="0" latinLnBrk="0">
        <a:lnSpc>
          <a:spcPct val="100000"/>
        </a:lnSpc>
        <a:spcBef>
          <a:spcPts val="400"/>
        </a:spcBef>
        <a:spcAft>
          <a:spcPts val="0"/>
        </a:spcAft>
        <a:buClrTx/>
        <a:buSzPct val="100000"/>
        <a:buFont typeface="Times New Roman"/>
        <a:buChar char="•"/>
        <a:tabLst/>
        <a:defRPr sz="1800" b="0" i="0" u="none" strike="noStrike" cap="none" spc="0" baseline="0">
          <a:ln>
            <a:noFill/>
          </a:ln>
          <a:solidFill>
            <a:srgbClr val="000000"/>
          </a:solidFill>
          <a:uFillTx/>
          <a:latin typeface="Arial"/>
          <a:ea typeface="Arial"/>
          <a:cs typeface="Arial"/>
          <a:sym typeface="Arial"/>
        </a:defRPr>
      </a:lvl8pPr>
      <a:lvl9pPr marL="3914775" marR="0" indent="-257175" algn="l" defTabSz="914400" rtl="0" latinLnBrk="0">
        <a:lnSpc>
          <a:spcPct val="100000"/>
        </a:lnSpc>
        <a:spcBef>
          <a:spcPts val="400"/>
        </a:spcBef>
        <a:spcAft>
          <a:spcPts val="0"/>
        </a:spcAft>
        <a:buClrTx/>
        <a:buSzPct val="100000"/>
        <a:buFont typeface="Times New Roman"/>
        <a:buChar char="•"/>
        <a:tabLst/>
        <a:defRPr sz="1800" b="0" i="0" u="none" strike="noStrike" cap="none" spc="0" baseline="0">
          <a:ln>
            <a:noFill/>
          </a:ln>
          <a:solidFill>
            <a:srgbClr val="000000"/>
          </a:solidFill>
          <a:uFillTx/>
          <a:latin typeface="Arial"/>
          <a:ea typeface="Arial"/>
          <a:cs typeface="Arial"/>
          <a:sym typeface="Arial"/>
        </a:defRPr>
      </a:lvl9pPr>
    </p:bodyStyle>
    <p:otherStyle>
      <a:lvl1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5.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png"/><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7.png"/><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9.png"/><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 Id="rId3" Type="http://schemas.openxmlformats.org/officeDocument/2006/relationships/image" Target="../media/image4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emf"/><Relationship Id="rId3" Type="http://schemas.openxmlformats.org/officeDocument/2006/relationships/image" Target="../media/image44.emf"/></Relationships>
</file>

<file path=ppt/slides/_rels/slide34.xml.rels><?xml version="1.0" encoding="UTF-8" standalone="yes"?>
<Relationships xmlns="http://schemas.openxmlformats.org/package/2006/relationships"><Relationship Id="rId3" Type="http://schemas.openxmlformats.org/officeDocument/2006/relationships/image" Target="../media/image46.tiff"/><Relationship Id="rId4" Type="http://schemas.openxmlformats.org/officeDocument/2006/relationships/image" Target="../media/image47.tiff"/><Relationship Id="rId1" Type="http://schemas.openxmlformats.org/officeDocument/2006/relationships/slideLayout" Target="../slideLayouts/slideLayout5.xml"/><Relationship Id="rId2" Type="http://schemas.openxmlformats.org/officeDocument/2006/relationships/image" Target="../media/image45.tif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xfrm>
            <a:off x="685800" y="0"/>
            <a:ext cx="7772400" cy="2827980"/>
          </a:xfrm>
          <a:prstGeom prst="rect">
            <a:avLst/>
          </a:prstGeom>
        </p:spPr>
        <p:txBody>
          <a:bodyPr>
            <a:normAutofit/>
          </a:bodyPr>
          <a:lstStyle/>
          <a:p>
            <a:r>
              <a:rPr lang="en-US" dirty="0" smtClean="0"/>
              <a:t>AFRL materials genomics workshop</a:t>
            </a:r>
            <a:br>
              <a:rPr lang="en-US" dirty="0" smtClean="0"/>
            </a:br>
            <a:r>
              <a:rPr lang="en-US" dirty="0"/>
              <a:t/>
            </a:r>
            <a:br>
              <a:rPr lang="en-US" dirty="0"/>
            </a:br>
            <a:r>
              <a:rPr lang="en-US" dirty="0" smtClean="0"/>
              <a:t>An introduction to local exchange </a:t>
            </a:r>
            <a:r>
              <a:rPr lang="en-US" dirty="0" err="1" smtClean="0"/>
              <a:t>functionals</a:t>
            </a:r>
            <a:r>
              <a:rPr lang="en-US" dirty="0" smtClean="0"/>
              <a:t> and ACBN0</a:t>
            </a:r>
            <a:endParaRPr dirty="0"/>
          </a:p>
        </p:txBody>
      </p:sp>
      <p:pic>
        <p:nvPicPr>
          <p:cNvPr id="5" name="image86.png" descr="Screen Shot 2014-06-12 at 2.06.36 PM.png"/>
          <p:cNvPicPr/>
          <p:nvPr/>
        </p:nvPicPr>
        <p:blipFill>
          <a:blip r:embed="rId2">
            <a:extLst/>
          </a:blip>
          <a:stretch>
            <a:fillRect/>
          </a:stretch>
        </p:blipFill>
        <p:spPr>
          <a:xfrm>
            <a:off x="2379863" y="2684809"/>
            <a:ext cx="4015327" cy="3809798"/>
          </a:xfrm>
          <a:prstGeom prst="rect">
            <a:avLst/>
          </a:prstGeom>
          <a:ln w="12700">
            <a:miter lim="400000"/>
          </a:ln>
        </p:spPr>
      </p:pic>
    </p:spTree>
    <p:extLst>
      <p:ext uri="{BB962C8B-B14F-4D97-AF65-F5344CB8AC3E}">
        <p14:creationId xmlns:p14="http://schemas.microsoft.com/office/powerpoint/2010/main" val="275059743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Shape 151"/>
          <p:cNvSpPr>
            <a:spLocks noGrp="1"/>
          </p:cNvSpPr>
          <p:nvPr>
            <p:ph type="title"/>
          </p:nvPr>
        </p:nvSpPr>
        <p:spPr>
          <a:prstGeom prst="rect">
            <a:avLst/>
          </a:prstGeom>
        </p:spPr>
        <p:txBody>
          <a:bodyPr/>
          <a:lstStyle/>
          <a:p>
            <a:endParaRPr/>
          </a:p>
        </p:txBody>
      </p:sp>
      <p:sp>
        <p:nvSpPr>
          <p:cNvPr id="152" name="Shape 152"/>
          <p:cNvSpPr>
            <a:spLocks noGrp="1"/>
          </p:cNvSpPr>
          <p:nvPr>
            <p:ph type="body" idx="1"/>
          </p:nvPr>
        </p:nvSpPr>
        <p:spPr>
          <a:prstGeom prst="rect">
            <a:avLst/>
          </a:prstGeom>
        </p:spPr>
        <p:txBody>
          <a:bodyPr/>
          <a:lstStyle/>
          <a:p>
            <a:endParaRPr/>
          </a:p>
        </p:txBody>
      </p:sp>
      <p:pic>
        <p:nvPicPr>
          <p:cNvPr id="153" name="day5_talk1_Page_10.jpg"/>
          <p:cNvPicPr>
            <a:picLocks noChangeAspect="1"/>
          </p:cNvPicPr>
          <p:nvPr/>
        </p:nvPicPr>
        <p:blipFill>
          <a:blip r:embed="rId2">
            <a:extLst/>
          </a:blip>
          <a:stretch>
            <a:fillRect/>
          </a:stretch>
        </p:blipFill>
        <p:spPr>
          <a:xfrm>
            <a:off x="0" y="-102692"/>
            <a:ext cx="9144000" cy="7063383"/>
          </a:xfrm>
          <a:prstGeom prst="rect">
            <a:avLst/>
          </a:prstGeom>
          <a:ln w="12700">
            <a:miter lim="400000"/>
          </a:ln>
        </p:spPr>
      </p:pic>
    </p:spTree>
    <p:extLst>
      <p:ext uri="{BB962C8B-B14F-4D97-AF65-F5344CB8AC3E}">
        <p14:creationId xmlns:p14="http://schemas.microsoft.com/office/powerpoint/2010/main" val="1643791531"/>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p:cNvSpPr>
          <p:nvPr>
            <p:ph type="title"/>
          </p:nvPr>
        </p:nvSpPr>
        <p:spPr>
          <a:prstGeom prst="rect">
            <a:avLst/>
          </a:prstGeom>
        </p:spPr>
        <p:txBody>
          <a:bodyPr/>
          <a:lstStyle/>
          <a:p>
            <a:endParaRPr/>
          </a:p>
        </p:txBody>
      </p:sp>
      <p:sp>
        <p:nvSpPr>
          <p:cNvPr id="156" name="Shape 156"/>
          <p:cNvSpPr>
            <a:spLocks noGrp="1"/>
          </p:cNvSpPr>
          <p:nvPr>
            <p:ph type="body" idx="1"/>
          </p:nvPr>
        </p:nvSpPr>
        <p:spPr>
          <a:prstGeom prst="rect">
            <a:avLst/>
          </a:prstGeom>
        </p:spPr>
        <p:txBody>
          <a:bodyPr/>
          <a:lstStyle/>
          <a:p>
            <a:endParaRPr/>
          </a:p>
        </p:txBody>
      </p:sp>
      <p:pic>
        <p:nvPicPr>
          <p:cNvPr id="157" name="day5_talk1_Page_11.jpg"/>
          <p:cNvPicPr>
            <a:picLocks noChangeAspect="1"/>
          </p:cNvPicPr>
          <p:nvPr/>
        </p:nvPicPr>
        <p:blipFill>
          <a:blip r:embed="rId2">
            <a:extLst/>
          </a:blip>
          <a:stretch>
            <a:fillRect/>
          </a:stretch>
        </p:blipFill>
        <p:spPr>
          <a:xfrm>
            <a:off x="0" y="-102692"/>
            <a:ext cx="9144000" cy="7063383"/>
          </a:xfrm>
          <a:prstGeom prst="rect">
            <a:avLst/>
          </a:prstGeom>
          <a:ln w="12700">
            <a:miter lim="400000"/>
          </a:ln>
        </p:spPr>
      </p:pic>
    </p:spTree>
    <p:extLst>
      <p:ext uri="{BB962C8B-B14F-4D97-AF65-F5344CB8AC3E}">
        <p14:creationId xmlns:p14="http://schemas.microsoft.com/office/powerpoint/2010/main" val="2385876300"/>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a:xfrm>
            <a:off x="685800" y="304800"/>
            <a:ext cx="7772400" cy="1143000"/>
          </a:xfrm>
          <a:prstGeom prst="rect">
            <a:avLst/>
          </a:prstGeom>
        </p:spPr>
        <p:txBody>
          <a:bodyPr lIns="0" tIns="0" rIns="0" bIns="0"/>
          <a:lstStyle/>
          <a:p>
            <a:pPr defTabSz="905255">
              <a:defRPr sz="3500">
                <a:ln w="9335">
                  <a:solidFill>
                    <a:srgbClr val="000000"/>
                  </a:solidFill>
                </a:ln>
                <a:effectLst>
                  <a:outerShdw blurRad="25400" dist="25146" dir="2700000" rotWithShape="0">
                    <a:srgbClr val="000000">
                      <a:alpha val="40000"/>
                    </a:srgbClr>
                  </a:outerShdw>
                </a:effectLst>
              </a:defRPr>
            </a:pPr>
            <a:r>
              <a:t>Need of fast and accurate HT</a:t>
            </a:r>
            <a:br/>
            <a:r>
              <a:t> first principles methods</a:t>
            </a:r>
          </a:p>
        </p:txBody>
      </p:sp>
      <p:sp>
        <p:nvSpPr>
          <p:cNvPr id="253" name="Shape 253"/>
          <p:cNvSpPr/>
          <p:nvPr/>
        </p:nvSpPr>
        <p:spPr>
          <a:xfrm>
            <a:off x="838200" y="1933811"/>
            <a:ext cx="7162800" cy="32081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21467" indent="-321467">
              <a:spcBef>
                <a:spcPts val="1200"/>
              </a:spcBef>
              <a:buSzPct val="100000"/>
              <a:buFont typeface="Arial"/>
              <a:buChar char="•"/>
              <a:defRPr sz="1800">
                <a:latin typeface="Arial"/>
                <a:ea typeface="Arial"/>
                <a:cs typeface="Arial"/>
                <a:sym typeface="Arial"/>
              </a:defRPr>
            </a:pPr>
            <a:r>
              <a:t>Need to move beyond the current paradigm of DFT-PBE for materials description </a:t>
            </a:r>
          </a:p>
          <a:p>
            <a:pPr marL="321467" indent="-321467">
              <a:spcBef>
                <a:spcPts val="1200"/>
              </a:spcBef>
              <a:buSzPct val="100000"/>
              <a:buFont typeface="Arial"/>
              <a:buChar char="•"/>
              <a:defRPr sz="1800">
                <a:latin typeface="Arial"/>
                <a:ea typeface="Arial"/>
                <a:cs typeface="Arial"/>
                <a:sym typeface="Arial"/>
              </a:defRPr>
            </a:pPr>
            <a:r>
              <a:t>Necessary requirement to describe successfully novel materials with strong </a:t>
            </a:r>
            <a:r>
              <a:rPr b="1"/>
              <a:t>electron localization and correlation </a:t>
            </a:r>
          </a:p>
          <a:p>
            <a:pPr marL="321467" indent="-321467">
              <a:spcBef>
                <a:spcPts val="1200"/>
              </a:spcBef>
              <a:buSzPct val="100000"/>
              <a:buFont typeface="Arial"/>
              <a:buChar char="•"/>
              <a:defRPr sz="1800">
                <a:latin typeface="Arial"/>
                <a:ea typeface="Arial"/>
                <a:cs typeface="Arial"/>
                <a:sym typeface="Arial"/>
              </a:defRPr>
            </a:pPr>
            <a:r>
              <a:t>Develop and implement novel theoretical methodologies and computational techniques to address the challenges of the high-throughput environment by striking a balance between </a:t>
            </a:r>
            <a:r>
              <a:rPr b="1"/>
              <a:t>controllable accuracy </a:t>
            </a:r>
            <a:r>
              <a:t>and </a:t>
            </a:r>
            <a:r>
              <a:rPr b="1"/>
              <a:t>computational efficiency</a:t>
            </a:r>
          </a:p>
          <a:p>
            <a:pPr marL="321467" indent="-321467">
              <a:spcBef>
                <a:spcPts val="1200"/>
              </a:spcBef>
              <a:buSzPct val="100000"/>
              <a:buFont typeface="Arial"/>
              <a:buChar char="•"/>
              <a:defRPr sz="1800">
                <a:latin typeface="Arial"/>
                <a:ea typeface="Arial"/>
                <a:cs typeface="Arial"/>
                <a:sym typeface="Arial"/>
              </a:defRPr>
            </a:pPr>
            <a:r>
              <a:t>Techniques that can simultaneously address the </a:t>
            </a:r>
            <a:r>
              <a:rPr u="sng"/>
              <a:t>localized</a:t>
            </a:r>
            <a:r>
              <a:t> (molecular) and </a:t>
            </a:r>
            <a:r>
              <a:rPr u="sng"/>
              <a:t>delocalized</a:t>
            </a:r>
            <a:r>
              <a:t> (solid-state) electronic structure</a:t>
            </a:r>
          </a:p>
        </p:txBody>
      </p:sp>
      <p:sp>
        <p:nvSpPr>
          <p:cNvPr id="254" name="Shape 254"/>
          <p:cNvSpPr/>
          <p:nvPr/>
        </p:nvSpPr>
        <p:spPr>
          <a:xfrm>
            <a:off x="1376698" y="5486400"/>
            <a:ext cx="6255107" cy="54804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3200" b="1">
                <a:ln w="9525">
                  <a:solidFill>
                    <a:srgbClr val="000000"/>
                  </a:solidFill>
                </a:ln>
                <a:solidFill>
                  <a:srgbClr val="7324C1"/>
                </a:solidFill>
                <a:effectLst>
                  <a:outerShdw blurRad="50800" dist="38100" dir="2700000" rotWithShape="0">
                    <a:srgbClr val="000000">
                      <a:alpha val="43000"/>
                    </a:srgbClr>
                  </a:outerShdw>
                </a:effectLst>
                <a:latin typeface="Arial"/>
                <a:ea typeface="Arial"/>
                <a:cs typeface="Arial"/>
                <a:sym typeface="Arial"/>
              </a:defRPr>
            </a:pPr>
            <a:r>
              <a:t>V</a:t>
            </a:r>
            <a:r>
              <a:rPr b="0"/>
              <a:t>olume, </a:t>
            </a:r>
            <a:r>
              <a:t>V</a:t>
            </a:r>
            <a:r>
              <a:rPr b="0"/>
              <a:t>ariety, </a:t>
            </a:r>
            <a:r>
              <a:t>V</a:t>
            </a:r>
            <a:r>
              <a:rPr b="0"/>
              <a:t>elocity, </a:t>
            </a:r>
            <a:r>
              <a:t>V</a:t>
            </a:r>
            <a:r>
              <a:rPr b="0"/>
              <a:t>eracity</a:t>
            </a:r>
          </a:p>
        </p:txBody>
      </p:sp>
    </p:spTree>
  </p:cSld>
  <p:clrMapOvr>
    <a:masterClrMapping/>
  </p:clrMapOvr>
  <p:transition spd="slow"/>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8" fill="hold" grpId="1" nodeType="clickEffect">
                                  <p:stCondLst>
                                    <p:cond delay="0"/>
                                  </p:stCondLst>
                                  <p:iterate>
                                    <p:tmAbs val="0"/>
                                  </p:iterate>
                                  <p:childTnLst>
                                    <p:set>
                                      <p:cBhvr>
                                        <p:cTn id="6" fill="hold"/>
                                        <p:tgtEl>
                                          <p:spTgt spid="254"/>
                                        </p:tgtEl>
                                        <p:attrNameLst>
                                          <p:attrName>style.visibility</p:attrName>
                                        </p:attrNameLst>
                                      </p:cBhvr>
                                      <p:to>
                                        <p:strVal val="visible"/>
                                      </p:to>
                                    </p:set>
                                    <p:anim calcmode="lin" valueType="num">
                                      <p:cBhvr>
                                        <p:cTn id="7" dur="500" fill="hold"/>
                                        <p:tgtEl>
                                          <p:spTgt spid="254"/>
                                        </p:tgtEl>
                                        <p:attrNameLst>
                                          <p:attrName>ppt_x</p:attrName>
                                        </p:attrNameLst>
                                      </p:cBhvr>
                                      <p:tavLst>
                                        <p:tav tm="0">
                                          <p:val>
                                            <p:strVal val="0-#ppt_w/2"/>
                                          </p:val>
                                        </p:tav>
                                        <p:tav tm="100000">
                                          <p:val>
                                            <p:strVal val="#ppt_x"/>
                                          </p:val>
                                        </p:tav>
                                      </p:tavLst>
                                    </p:anim>
                                    <p:anim calcmode="lin" valueType="num">
                                      <p:cBhvr>
                                        <p:cTn id="8" dur="500" fill="hold"/>
                                        <p:tgtEl>
                                          <p:spTgt spid="2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3" name="image69.png" descr="Screen Shot 2014-06-02 at 1.49.53 PM.png"/>
          <p:cNvPicPr>
            <a:picLocks noChangeAspect="1"/>
          </p:cNvPicPr>
          <p:nvPr/>
        </p:nvPicPr>
        <p:blipFill>
          <a:blip r:embed="rId2">
            <a:extLst/>
          </a:blip>
          <a:stretch>
            <a:fillRect/>
          </a:stretch>
        </p:blipFill>
        <p:spPr>
          <a:xfrm>
            <a:off x="1828800" y="3200400"/>
            <a:ext cx="5186244" cy="3429000"/>
          </a:xfrm>
          <a:prstGeom prst="rect">
            <a:avLst/>
          </a:prstGeom>
          <a:ln w="12700">
            <a:miter lim="400000"/>
          </a:ln>
        </p:spPr>
      </p:pic>
      <p:sp>
        <p:nvSpPr>
          <p:cNvPr id="464" name="Shape 464"/>
          <p:cNvSpPr>
            <a:spLocks noGrp="1"/>
          </p:cNvSpPr>
          <p:nvPr>
            <p:ph type="title"/>
          </p:nvPr>
        </p:nvSpPr>
        <p:spPr>
          <a:xfrm>
            <a:off x="685800" y="304800"/>
            <a:ext cx="7772400" cy="609600"/>
          </a:xfrm>
          <a:prstGeom prst="rect">
            <a:avLst/>
          </a:prstGeom>
        </p:spPr>
        <p:txBody>
          <a:bodyPr lIns="0" tIns="0" rIns="0" bIns="0"/>
          <a:lstStyle>
            <a:lvl1pPr defTabSz="905255">
              <a:defRPr sz="3500">
                <a:ln w="9335">
                  <a:solidFill>
                    <a:srgbClr val="000000"/>
                  </a:solidFill>
                </a:ln>
                <a:effectLst>
                  <a:outerShdw blurRad="25400" dist="25146" dir="2700000" rotWithShape="0">
                    <a:srgbClr val="000000">
                      <a:alpha val="40000"/>
                    </a:srgbClr>
                  </a:outerShdw>
                </a:effectLst>
              </a:defRPr>
            </a:lvl1pPr>
          </a:lstStyle>
          <a:p>
            <a:r>
              <a:t>The PAO-3G basis set</a:t>
            </a:r>
          </a:p>
        </p:txBody>
      </p:sp>
      <p:pic>
        <p:nvPicPr>
          <p:cNvPr id="465" name="image70.png" descr="Screen Shot 2014-06-02 at 1.46.44 PM.png"/>
          <p:cNvPicPr>
            <a:picLocks noChangeAspect="1"/>
          </p:cNvPicPr>
          <p:nvPr/>
        </p:nvPicPr>
        <p:blipFill>
          <a:blip r:embed="rId3">
            <a:extLst/>
          </a:blip>
          <a:stretch>
            <a:fillRect/>
          </a:stretch>
        </p:blipFill>
        <p:spPr>
          <a:xfrm>
            <a:off x="2286000" y="2451356"/>
            <a:ext cx="4572000" cy="845160"/>
          </a:xfrm>
          <a:prstGeom prst="rect">
            <a:avLst/>
          </a:prstGeom>
          <a:ln w="12700">
            <a:miter lim="400000"/>
          </a:ln>
        </p:spPr>
      </p:pic>
      <p:sp>
        <p:nvSpPr>
          <p:cNvPr id="466" name="Shape 466"/>
          <p:cNvSpPr/>
          <p:nvPr/>
        </p:nvSpPr>
        <p:spPr>
          <a:xfrm>
            <a:off x="1143000" y="990600"/>
            <a:ext cx="7162800" cy="14174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21467" indent="-321467">
              <a:buSzPct val="100000"/>
              <a:buFont typeface="Arial"/>
              <a:buChar char="•"/>
              <a:defRPr sz="1800">
                <a:latin typeface="Arial"/>
                <a:ea typeface="Arial"/>
                <a:cs typeface="Arial"/>
                <a:sym typeface="Arial"/>
              </a:defRPr>
            </a:pPr>
            <a:r>
              <a:t>The PAO basis functions can be directly fitted using linear combinations of spherical-harmonic Gaussian functions and eventually expressed as Cartesian Gaussians</a:t>
            </a:r>
          </a:p>
          <a:p>
            <a:pPr marL="321467" indent="-321467">
              <a:buSzPct val="100000"/>
              <a:buFont typeface="Arial"/>
              <a:buChar char="•"/>
              <a:defRPr sz="1800">
                <a:latin typeface="Arial"/>
                <a:ea typeface="Arial"/>
                <a:cs typeface="Arial"/>
                <a:sym typeface="Arial"/>
              </a:defRPr>
            </a:pPr>
            <a:r>
              <a:t>Definition of a new localized basis set: </a:t>
            </a:r>
            <a:r>
              <a:rPr b="1"/>
              <a:t>PAO-3G</a:t>
            </a:r>
            <a:r>
              <a:t> – each PAO is fitted using three Gaussians – directly in the UPF format!</a:t>
            </a:r>
          </a:p>
        </p:txBody>
      </p:sp>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 name="Shape 468"/>
          <p:cNvSpPr>
            <a:spLocks noGrp="1"/>
          </p:cNvSpPr>
          <p:nvPr>
            <p:ph type="title"/>
          </p:nvPr>
        </p:nvSpPr>
        <p:spPr>
          <a:xfrm>
            <a:off x="0" y="152400"/>
            <a:ext cx="9179719" cy="914400"/>
          </a:xfrm>
          <a:prstGeom prst="rect">
            <a:avLst/>
          </a:prstGeom>
        </p:spPr>
        <p:txBody>
          <a:bodyPr lIns="0" tIns="0" rIns="0" bIns="0"/>
          <a:lstStyle>
            <a:lvl1pPr>
              <a:defRPr sz="3600">
                <a:ln w="9523">
                  <a:solidFill>
                    <a:srgbClr val="000000"/>
                  </a:solidFill>
                </a:ln>
              </a:defRPr>
            </a:lvl1pPr>
          </a:lstStyle>
          <a:p>
            <a:r>
              <a:t>Coulomb and Exchange Integrals</a:t>
            </a:r>
          </a:p>
        </p:txBody>
      </p:sp>
      <p:pic>
        <p:nvPicPr>
          <p:cNvPr id="469" name="image71.png" descr="droppedImage.png"/>
          <p:cNvPicPr>
            <a:picLocks noChangeAspect="1"/>
          </p:cNvPicPr>
          <p:nvPr/>
        </p:nvPicPr>
        <p:blipFill>
          <a:blip r:embed="rId2">
            <a:extLst/>
          </a:blip>
          <a:stretch>
            <a:fillRect/>
          </a:stretch>
        </p:blipFill>
        <p:spPr>
          <a:xfrm>
            <a:off x="2268141" y="4299325"/>
            <a:ext cx="2027041" cy="696518"/>
          </a:xfrm>
          <a:prstGeom prst="rect">
            <a:avLst/>
          </a:prstGeom>
          <a:ln w="12700">
            <a:miter lim="400000"/>
          </a:ln>
        </p:spPr>
      </p:pic>
      <p:sp>
        <p:nvSpPr>
          <p:cNvPr id="470" name="Shape 470"/>
          <p:cNvSpPr/>
          <p:nvPr/>
        </p:nvSpPr>
        <p:spPr>
          <a:xfrm>
            <a:off x="4800600" y="4295400"/>
            <a:ext cx="3545086" cy="864055"/>
          </a:xfrm>
          <a:prstGeom prst="rect">
            <a:avLst/>
          </a:prstGeom>
          <a:ln w="12700">
            <a:miter lim="400000"/>
          </a:ln>
          <a:extLst>
            <a:ext uri="{C572A759-6A51-4108-AA02-DFA0A04FC94B}">
              <ma14:wrappingTextBoxFlag xmlns:ma14="http://schemas.microsoft.com/office/mac/drawingml/2011/main" val="1"/>
            </a:ext>
          </a:extLst>
        </p:spPr>
        <p:txBody>
          <a:bodyPr lIns="35716" tIns="35716" rIns="35716" bIns="35716" anchor="ctr">
            <a:spAutoFit/>
          </a:bodyPr>
          <a:lstStyle/>
          <a:p>
            <a:pPr marL="321467" indent="-321467">
              <a:buSzPct val="100000"/>
              <a:buFont typeface="Arial"/>
              <a:buChar char="•"/>
              <a:defRPr sz="1800">
                <a:latin typeface="Arial"/>
                <a:ea typeface="Arial"/>
                <a:cs typeface="Arial"/>
                <a:sym typeface="Arial"/>
              </a:defRPr>
            </a:pPr>
            <a:r>
              <a:t>Density matrix</a:t>
            </a:r>
          </a:p>
          <a:p>
            <a:pPr marL="321467" indent="-321467">
              <a:buSzPct val="100000"/>
              <a:buFont typeface="Arial"/>
              <a:buChar char="•"/>
              <a:defRPr sz="1800">
                <a:latin typeface="Arial"/>
                <a:ea typeface="Arial"/>
                <a:cs typeface="Arial"/>
                <a:sym typeface="Arial"/>
              </a:defRPr>
            </a:pPr>
            <a:r>
              <a:t>Known from the filtering+shifting procedure</a:t>
            </a:r>
          </a:p>
        </p:txBody>
      </p:sp>
      <p:pic>
        <p:nvPicPr>
          <p:cNvPr id="471" name="image72.png" descr="droppedImage.png"/>
          <p:cNvPicPr>
            <a:picLocks noChangeAspect="1"/>
          </p:cNvPicPr>
          <p:nvPr/>
        </p:nvPicPr>
        <p:blipFill>
          <a:blip r:embed="rId3">
            <a:extLst/>
          </a:blip>
          <a:stretch>
            <a:fillRect/>
          </a:stretch>
        </p:blipFill>
        <p:spPr>
          <a:xfrm>
            <a:off x="1309385" y="1674614"/>
            <a:ext cx="6947226" cy="687588"/>
          </a:xfrm>
          <a:prstGeom prst="rect">
            <a:avLst/>
          </a:prstGeom>
          <a:ln w="12700">
            <a:miter lim="400000"/>
          </a:ln>
        </p:spPr>
      </p:pic>
      <p:sp>
        <p:nvSpPr>
          <p:cNvPr id="472" name="Shape 472"/>
          <p:cNvSpPr/>
          <p:nvPr/>
        </p:nvSpPr>
        <p:spPr>
          <a:xfrm>
            <a:off x="761999" y="1142999"/>
            <a:ext cx="777998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1800">
                <a:latin typeface="Arial"/>
                <a:ea typeface="Arial"/>
                <a:cs typeface="Arial"/>
                <a:sym typeface="Arial"/>
              </a:defRPr>
            </a:pPr>
            <a:r>
              <a:t>Localized orbital formulation    </a:t>
            </a:r>
            <a:r>
              <a:rPr>
                <a:latin typeface="Wingdings"/>
                <a:ea typeface="Wingdings"/>
                <a:cs typeface="Wingdings"/>
                <a:sym typeface="Wingdings"/>
              </a:rPr>
              <a:t>➔ </a:t>
            </a:r>
            <a:r>
              <a:t>easy evaluation of two-electron integrals </a:t>
            </a:r>
          </a:p>
        </p:txBody>
      </p:sp>
      <p:sp>
        <p:nvSpPr>
          <p:cNvPr id="473" name="Shape 473"/>
          <p:cNvSpPr/>
          <p:nvPr/>
        </p:nvSpPr>
        <p:spPr>
          <a:xfrm>
            <a:off x="1398187" y="5333999"/>
            <a:ext cx="6597448" cy="1197320"/>
          </a:xfrm>
          <a:prstGeom prst="rect">
            <a:avLst/>
          </a:prstGeom>
          <a:ln w="12700">
            <a:miter lim="400000"/>
          </a:ln>
          <a:extLst>
            <a:ext uri="{C572A759-6A51-4108-AA02-DFA0A04FC94B}">
              <ma14:wrappingTextBoxFlag xmlns:ma14="http://schemas.microsoft.com/office/mac/drawingml/2011/main" val="1"/>
            </a:ext>
          </a:extLst>
        </p:spPr>
        <p:txBody>
          <a:bodyPr wrap="none" lIns="32145" tIns="32145" rIns="32145" bIns="32145">
            <a:spAutoFit/>
          </a:bodyPr>
          <a:lstStyle/>
          <a:p>
            <a:pPr algn="ctr">
              <a:defRPr sz="2400" b="1">
                <a:ln w="9525">
                  <a:solidFill>
                    <a:srgbClr val="000000"/>
                  </a:solidFill>
                </a:ln>
                <a:solidFill>
                  <a:srgbClr val="8B1D80"/>
                </a:solidFill>
                <a:latin typeface="Arial"/>
                <a:ea typeface="Arial"/>
                <a:cs typeface="Arial"/>
                <a:sym typeface="Arial"/>
              </a:defRPr>
            </a:pPr>
            <a:r>
              <a:t>Library of PAO-3G basis functions in the </a:t>
            </a:r>
            <a:endParaRPr sz="1800">
              <a:ln w="7143">
                <a:solidFill>
                  <a:srgbClr val="000000"/>
                </a:solidFill>
              </a:ln>
            </a:endParaRPr>
          </a:p>
          <a:p>
            <a:pPr algn="ctr">
              <a:spcBef>
                <a:spcPts val="600"/>
              </a:spcBef>
              <a:defRPr sz="2400" b="1">
                <a:ln w="9525">
                  <a:solidFill>
                    <a:srgbClr val="000000"/>
                  </a:solidFill>
                </a:ln>
                <a:solidFill>
                  <a:srgbClr val="8B1D80"/>
                </a:solidFill>
                <a:latin typeface="Arial"/>
                <a:ea typeface="Arial"/>
                <a:cs typeface="Arial"/>
                <a:sym typeface="Arial"/>
              </a:defRPr>
            </a:pPr>
            <a:r>
              <a:t>pseudopotentials UPF format </a:t>
            </a:r>
            <a:endParaRPr sz="1800">
              <a:ln w="7143">
                <a:solidFill>
                  <a:srgbClr val="000000"/>
                </a:solidFill>
              </a:ln>
            </a:endParaRPr>
          </a:p>
          <a:p>
            <a:pPr algn="ctr">
              <a:defRPr sz="2400" b="1">
                <a:ln w="9525">
                  <a:solidFill>
                    <a:srgbClr val="000000"/>
                  </a:solidFill>
                </a:ln>
                <a:solidFill>
                  <a:srgbClr val="7324C1"/>
                </a:solidFill>
                <a:latin typeface="Arial"/>
                <a:ea typeface="Arial"/>
                <a:cs typeface="Arial"/>
                <a:sym typeface="Arial"/>
              </a:defRPr>
            </a:pPr>
            <a:r>
              <a:t>Reformulation of exact-exchange functionals</a:t>
            </a:r>
          </a:p>
        </p:txBody>
      </p:sp>
      <p:sp>
        <p:nvSpPr>
          <p:cNvPr id="474" name="Shape 474"/>
          <p:cNvSpPr/>
          <p:nvPr/>
        </p:nvSpPr>
        <p:spPr>
          <a:xfrm>
            <a:off x="838200" y="2438399"/>
            <a:ext cx="7620000" cy="8840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321467" indent="-321467">
              <a:buSzPct val="100000"/>
              <a:buFont typeface="Arial"/>
              <a:buChar char="•"/>
              <a:defRPr sz="1800">
                <a:latin typeface="Arial"/>
                <a:ea typeface="Arial"/>
                <a:cs typeface="Arial"/>
                <a:sym typeface="Arial"/>
              </a:defRPr>
            </a:pPr>
            <a:r>
              <a:t>Provides a simple and accurate connection between plane-waves solutions and a localized basis  set of minimal dimensions </a:t>
            </a:r>
          </a:p>
          <a:p>
            <a:pPr marL="321467" indent="-321467">
              <a:buSzPct val="100000"/>
              <a:buFont typeface="Arial"/>
              <a:buChar char="•"/>
              <a:defRPr sz="1800">
                <a:latin typeface="Arial"/>
                <a:ea typeface="Arial"/>
                <a:cs typeface="Arial"/>
                <a:sym typeface="Arial"/>
              </a:defRPr>
            </a:pPr>
            <a:r>
              <a:t>Direct calculation of Hartree-Fock energies:</a:t>
            </a:r>
          </a:p>
        </p:txBody>
      </p:sp>
      <p:grpSp>
        <p:nvGrpSpPr>
          <p:cNvPr id="477" name="Group 477"/>
          <p:cNvGrpSpPr/>
          <p:nvPr/>
        </p:nvGrpSpPr>
        <p:grpSpPr>
          <a:xfrm>
            <a:off x="2057397" y="3428997"/>
            <a:ext cx="5455659" cy="798101"/>
            <a:chOff x="-1" y="0"/>
            <a:chExt cx="5455657" cy="798099"/>
          </a:xfrm>
        </p:grpSpPr>
        <p:pic>
          <p:nvPicPr>
            <p:cNvPr id="475" name="image73.png" descr="Screen Shot 2014-06-02 at 2.12.16 PM.png"/>
            <p:cNvPicPr>
              <a:picLocks noChangeAspect="1"/>
            </p:cNvPicPr>
            <p:nvPr/>
          </p:nvPicPr>
          <p:blipFill>
            <a:blip r:embed="rId4">
              <a:extLst/>
            </a:blip>
            <a:stretch>
              <a:fillRect/>
            </a:stretch>
          </p:blipFill>
          <p:spPr>
            <a:xfrm>
              <a:off x="-1" y="49463"/>
              <a:ext cx="5455658" cy="748637"/>
            </a:xfrm>
            <a:prstGeom prst="rect">
              <a:avLst/>
            </a:prstGeom>
            <a:ln w="12700" cap="flat">
              <a:noFill/>
              <a:miter lim="400000"/>
            </a:ln>
            <a:effectLst/>
          </p:spPr>
        </p:pic>
        <p:pic>
          <p:nvPicPr>
            <p:cNvPr id="476" name="image74.png" descr="Screen Shot 2014-06-02 at 2.12.16 PM.png"/>
            <p:cNvPicPr>
              <a:picLocks noChangeAspect="1"/>
            </p:cNvPicPr>
            <p:nvPr/>
          </p:nvPicPr>
          <p:blipFill>
            <a:blip r:embed="rId5">
              <a:extLst/>
            </a:blip>
            <a:stretch>
              <a:fillRect/>
            </a:stretch>
          </p:blipFill>
          <p:spPr>
            <a:xfrm>
              <a:off x="-2" y="-1"/>
              <a:ext cx="922424" cy="670764"/>
            </a:xfrm>
            <a:prstGeom prst="rect">
              <a:avLst/>
            </a:prstGeom>
            <a:ln w="12700" cap="flat">
              <a:noFill/>
              <a:miter lim="400000"/>
            </a:ln>
            <a:effectLst/>
          </p:spPr>
        </p:pic>
      </p:gr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p:cNvSpPr>
          <p:nvPr>
            <p:ph type="title"/>
          </p:nvPr>
        </p:nvSpPr>
        <p:spPr>
          <a:prstGeom prst="rect">
            <a:avLst/>
          </a:prstGeom>
        </p:spPr>
        <p:txBody>
          <a:bodyPr/>
          <a:lstStyle/>
          <a:p>
            <a:endParaRPr/>
          </a:p>
        </p:txBody>
      </p:sp>
      <p:sp>
        <p:nvSpPr>
          <p:cNvPr id="164" name="Shape 164"/>
          <p:cNvSpPr>
            <a:spLocks noGrp="1"/>
          </p:cNvSpPr>
          <p:nvPr>
            <p:ph type="body" idx="1"/>
          </p:nvPr>
        </p:nvSpPr>
        <p:spPr>
          <a:prstGeom prst="rect">
            <a:avLst/>
          </a:prstGeom>
        </p:spPr>
        <p:txBody>
          <a:bodyPr/>
          <a:lstStyle/>
          <a:p>
            <a:endParaRPr/>
          </a:p>
        </p:txBody>
      </p:sp>
      <p:pic>
        <p:nvPicPr>
          <p:cNvPr id="165" name="day5_talk1_Page_13.jpg"/>
          <p:cNvPicPr>
            <a:picLocks noChangeAspect="1"/>
          </p:cNvPicPr>
          <p:nvPr/>
        </p:nvPicPr>
        <p:blipFill>
          <a:blip r:embed="rId2">
            <a:extLst/>
          </a:blip>
          <a:stretch>
            <a:fillRect/>
          </a:stretch>
        </p:blipFill>
        <p:spPr>
          <a:xfrm>
            <a:off x="0" y="-102692"/>
            <a:ext cx="9144000" cy="7063383"/>
          </a:xfrm>
          <a:prstGeom prst="rect">
            <a:avLst/>
          </a:prstGeom>
          <a:ln w="12700">
            <a:miter lim="400000"/>
          </a:ln>
        </p:spPr>
      </p:pic>
    </p:spTree>
    <p:extLst>
      <p:ext uri="{BB962C8B-B14F-4D97-AF65-F5344CB8AC3E}">
        <p14:creationId xmlns:p14="http://schemas.microsoft.com/office/powerpoint/2010/main" val="1394980244"/>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Shape 483"/>
          <p:cNvSpPr>
            <a:spLocks noGrp="1"/>
          </p:cNvSpPr>
          <p:nvPr>
            <p:ph type="title"/>
          </p:nvPr>
        </p:nvSpPr>
        <p:spPr>
          <a:xfrm>
            <a:off x="685800" y="304800"/>
            <a:ext cx="7772400" cy="609600"/>
          </a:xfrm>
          <a:prstGeom prst="rect">
            <a:avLst/>
          </a:prstGeom>
        </p:spPr>
        <p:txBody>
          <a:bodyPr lIns="0" tIns="0" rIns="0" bIns="0"/>
          <a:lstStyle>
            <a:lvl1pPr>
              <a:defRPr sz="3200"/>
            </a:lvl1pPr>
          </a:lstStyle>
          <a:p>
            <a:r>
              <a:t>DFT+U </a:t>
            </a:r>
          </a:p>
        </p:txBody>
      </p:sp>
      <p:sp>
        <p:nvSpPr>
          <p:cNvPr id="484" name="Shape 484"/>
          <p:cNvSpPr>
            <a:spLocks noGrp="1"/>
          </p:cNvSpPr>
          <p:nvPr>
            <p:ph type="body" idx="1"/>
          </p:nvPr>
        </p:nvSpPr>
        <p:spPr>
          <a:xfrm>
            <a:off x="685800" y="1143000"/>
            <a:ext cx="8077200" cy="5562600"/>
          </a:xfrm>
          <a:prstGeom prst="rect">
            <a:avLst/>
          </a:prstGeom>
        </p:spPr>
        <p:txBody>
          <a:bodyPr lIns="0" tIns="0" rIns="0" bIns="0"/>
          <a:lstStyle/>
          <a:p>
            <a:r>
              <a:t>Use the Hubbard model to describe the most localized states of the system -  correction of the mean-field delocalized nature of DFT</a:t>
            </a:r>
          </a:p>
          <a:p>
            <a:pPr marL="0" indent="0" algn="ctr">
              <a:buSzTx/>
              <a:buNone/>
            </a:pPr>
            <a:r>
              <a:t>E</a:t>
            </a:r>
            <a:r>
              <a:rPr baseline="-25000"/>
              <a:t>DFT+U</a:t>
            </a:r>
            <a:r>
              <a:t>=E</a:t>
            </a:r>
            <a:r>
              <a:rPr baseline="-25000"/>
              <a:t>DFT</a:t>
            </a:r>
            <a:r>
              <a:t>+E</a:t>
            </a:r>
            <a:r>
              <a:rPr baseline="-25000"/>
              <a:t>U </a:t>
            </a:r>
          </a:p>
          <a:p>
            <a:r>
              <a:t>E</a:t>
            </a:r>
            <a:r>
              <a:rPr baseline="-25000"/>
              <a:t>U</a:t>
            </a:r>
            <a:r>
              <a:t> form borrowed from Hartree-Fock energy – correction of the mean-field density-density electron correlation with a HF Hamiltonian</a:t>
            </a:r>
          </a:p>
          <a:p>
            <a:endParaRPr/>
          </a:p>
          <a:p>
            <a:endParaRPr/>
          </a:p>
          <a:p>
            <a:endParaRPr/>
          </a:p>
          <a:p>
            <a:endParaRPr/>
          </a:p>
          <a:p>
            <a:endParaRPr/>
          </a:p>
          <a:p>
            <a:endParaRPr/>
          </a:p>
          <a:p>
            <a:endParaRPr/>
          </a:p>
          <a:p>
            <a:endParaRPr/>
          </a:p>
          <a:p>
            <a:endParaRPr/>
          </a:p>
          <a:p>
            <a:endParaRPr/>
          </a:p>
          <a:p>
            <a:pPr>
              <a:defRPr i="1"/>
            </a:pPr>
            <a:r>
              <a:t>E</a:t>
            </a:r>
            <a:r>
              <a:rPr baseline="-25000"/>
              <a:t>DC</a:t>
            </a:r>
            <a:r>
              <a:rPr i="0"/>
              <a:t> – double counting term that has to be subtracted from the original </a:t>
            </a:r>
            <a:r>
              <a:t>E</a:t>
            </a:r>
            <a:r>
              <a:rPr baseline="-25000"/>
              <a:t>DFT</a:t>
            </a:r>
          </a:p>
        </p:txBody>
      </p:sp>
      <p:pic>
        <p:nvPicPr>
          <p:cNvPr id="485" name="image76.png" descr="Screen Shot 2014-06-02 at 2.35.36 PM.png"/>
          <p:cNvPicPr>
            <a:picLocks noChangeAspect="1"/>
          </p:cNvPicPr>
          <p:nvPr/>
        </p:nvPicPr>
        <p:blipFill>
          <a:blip r:embed="rId2">
            <a:extLst/>
          </a:blip>
          <a:stretch>
            <a:fillRect/>
          </a:stretch>
        </p:blipFill>
        <p:spPr>
          <a:xfrm>
            <a:off x="1457826" y="2783303"/>
            <a:ext cx="6081325" cy="874297"/>
          </a:xfrm>
          <a:prstGeom prst="rect">
            <a:avLst/>
          </a:prstGeom>
          <a:ln w="12700">
            <a:miter lim="400000"/>
          </a:ln>
        </p:spPr>
      </p:pic>
      <p:pic>
        <p:nvPicPr>
          <p:cNvPr id="486" name="image77.png" descr="Screen Shot 2014-06-02 at 2.36.23 PM.png"/>
          <p:cNvPicPr>
            <a:picLocks noChangeAspect="1"/>
          </p:cNvPicPr>
          <p:nvPr/>
        </p:nvPicPr>
        <p:blipFill>
          <a:blip r:embed="rId3">
            <a:extLst/>
          </a:blip>
          <a:stretch>
            <a:fillRect/>
          </a:stretch>
        </p:blipFill>
        <p:spPr>
          <a:xfrm>
            <a:off x="1828800" y="4064000"/>
            <a:ext cx="5867400" cy="1803400"/>
          </a:xfrm>
          <a:prstGeom prst="rect">
            <a:avLst/>
          </a:prstGeom>
          <a:ln w="12700">
            <a:miter lim="400000"/>
          </a:ln>
        </p:spPr>
      </p:pic>
      <p:sp>
        <p:nvSpPr>
          <p:cNvPr id="487" name="Shape 487"/>
          <p:cNvSpPr/>
          <p:nvPr/>
        </p:nvSpPr>
        <p:spPr>
          <a:xfrm>
            <a:off x="4343399" y="3657599"/>
            <a:ext cx="726762"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800">
                <a:latin typeface="Arial"/>
                <a:ea typeface="Arial"/>
                <a:cs typeface="Arial"/>
                <a:sym typeface="Arial"/>
              </a:defRPr>
            </a:lvl1pPr>
          </a:lstStyle>
          <a:p>
            <a:r>
              <a:t>where</a:t>
            </a: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9" name="Shape 489"/>
          <p:cNvSpPr>
            <a:spLocks noGrp="1"/>
          </p:cNvSpPr>
          <p:nvPr>
            <p:ph type="title"/>
          </p:nvPr>
        </p:nvSpPr>
        <p:spPr>
          <a:xfrm>
            <a:off x="685800" y="304800"/>
            <a:ext cx="7772400" cy="609600"/>
          </a:xfrm>
          <a:prstGeom prst="rect">
            <a:avLst/>
          </a:prstGeom>
        </p:spPr>
        <p:txBody>
          <a:bodyPr lIns="0" tIns="0" rIns="0" bIns="0"/>
          <a:lstStyle>
            <a:lvl1pPr>
              <a:defRPr sz="3200"/>
            </a:lvl1pPr>
          </a:lstStyle>
          <a:p>
            <a:r>
              <a:t>DFT+U </a:t>
            </a:r>
          </a:p>
        </p:txBody>
      </p:sp>
      <p:sp>
        <p:nvSpPr>
          <p:cNvPr id="490" name="Shape 490"/>
          <p:cNvSpPr>
            <a:spLocks noGrp="1"/>
          </p:cNvSpPr>
          <p:nvPr>
            <p:ph type="body" idx="1"/>
          </p:nvPr>
        </p:nvSpPr>
        <p:spPr>
          <a:xfrm>
            <a:off x="685800" y="990600"/>
            <a:ext cx="7772400" cy="5334000"/>
          </a:xfrm>
          <a:prstGeom prst="rect">
            <a:avLst/>
          </a:prstGeom>
        </p:spPr>
        <p:txBody>
          <a:bodyPr lIns="0" tIns="0" rIns="0" bIns="0"/>
          <a:lstStyle/>
          <a:p>
            <a:pPr marL="318897" indent="-318897" defTabSz="850391">
              <a:defRPr sz="1600"/>
            </a:pPr>
            <a:r>
              <a:t>Same spirit of the exact-exchange functionals where the XC part of the functional is shaped as a Fock operator on the KS states</a:t>
            </a:r>
          </a:p>
          <a:p>
            <a:pPr marL="0" indent="0" defTabSz="850391">
              <a:buSzTx/>
              <a:buNone/>
              <a:defRPr sz="1600"/>
            </a:pPr>
            <a:endParaRPr/>
          </a:p>
          <a:p>
            <a:pPr marL="0" indent="0" algn="ctr" defTabSz="850391">
              <a:buSzTx/>
              <a:buNone/>
              <a:defRPr sz="1600" b="1">
                <a:solidFill>
                  <a:srgbClr val="8B1D80"/>
                </a:solidFill>
              </a:defRPr>
            </a:pPr>
            <a:r>
              <a:t>Important differences!</a:t>
            </a:r>
          </a:p>
          <a:p>
            <a:pPr marL="318897" indent="-318897" defTabSz="850391">
              <a:defRPr sz="1600" baseline="-26429"/>
            </a:pPr>
            <a:endParaRPr/>
          </a:p>
          <a:p>
            <a:pPr marL="318897" indent="-318897" defTabSz="850391">
              <a:defRPr sz="1600" baseline="-26429"/>
            </a:pPr>
            <a:endParaRPr/>
          </a:p>
          <a:p>
            <a:pPr marL="318897" indent="-318897" defTabSz="850391">
              <a:defRPr sz="1600"/>
            </a:pPr>
            <a:r>
              <a:t>Effective interactions in DFT+U are </a:t>
            </a:r>
            <a:r>
              <a:rPr i="1" u="sng"/>
              <a:t>screened</a:t>
            </a:r>
            <a:r>
              <a:t> and not based on the </a:t>
            </a:r>
            <a:r>
              <a:rPr i="1" u="sng"/>
              <a:t>bare</a:t>
            </a:r>
            <a:r>
              <a:t> Coulomb interaction as in HF</a:t>
            </a:r>
          </a:p>
          <a:p>
            <a:pPr marL="318897" indent="-318897" defTabSz="850391">
              <a:defRPr sz="1600"/>
            </a:pPr>
            <a:r>
              <a:t>DFT+U acts on a subset of states of the system: typically the localized </a:t>
            </a:r>
            <a:r>
              <a:rPr i="1"/>
              <a:t>d</a:t>
            </a:r>
            <a:r>
              <a:t> and </a:t>
            </a:r>
            <a:r>
              <a:rPr i="1"/>
              <a:t>f</a:t>
            </a:r>
            <a:r>
              <a:t> orbitals</a:t>
            </a:r>
          </a:p>
          <a:p>
            <a:pPr marL="0" indent="0" algn="ctr" defTabSz="850391">
              <a:buSzTx/>
              <a:buNone/>
              <a:defRPr sz="1600" b="1">
                <a:solidFill>
                  <a:srgbClr val="8B1D80"/>
                </a:solidFill>
              </a:defRPr>
            </a:pPr>
            <a:r>
              <a:t>Severe problems!</a:t>
            </a:r>
          </a:p>
          <a:p>
            <a:pPr marL="318897" indent="-318897" defTabSz="850391">
              <a:defRPr sz="1600" baseline="-26429"/>
            </a:pPr>
            <a:endParaRPr/>
          </a:p>
          <a:p>
            <a:pPr marL="318897" indent="-318897" defTabSz="850391">
              <a:defRPr sz="1600"/>
            </a:pPr>
            <a:r>
              <a:t>The </a:t>
            </a:r>
            <a:r>
              <a:rPr i="1" u="sng"/>
              <a:t>screened</a:t>
            </a:r>
            <a:r>
              <a:t> Coulomb potential is not known</a:t>
            </a:r>
          </a:p>
          <a:p>
            <a:pPr marL="318897" indent="-318897" defTabSz="850391">
              <a:defRPr sz="1600"/>
            </a:pPr>
            <a:r>
              <a:t>Ambiguity in the computation of the critical parameters</a:t>
            </a:r>
          </a:p>
          <a:p>
            <a:pPr marL="318897" indent="-318897" defTabSz="850391">
              <a:defRPr sz="1600"/>
            </a:pPr>
            <a:r>
              <a:t>Although procedures for the ab initio computation of U and J have been proposed (cRPA, cLDA, etc.) U and J are typically used as “fitting” parameters to reproduce the correct experimental electronic structure of the system</a:t>
            </a:r>
          </a:p>
        </p:txBody>
      </p:sp>
    </p:spTree>
  </p:cSld>
  <p:clrMapOvr>
    <a:masterClrMapping/>
  </p:clrMapOvr>
  <p:transition spd="slow"/>
  <p:timing>
    <p:tnLst>
      <p:par>
        <p:cTn id="1" dur="indefinite" restart="never" fill="hold"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3" name="Shape 493"/>
          <p:cNvSpPr>
            <a:spLocks noGrp="1"/>
          </p:cNvSpPr>
          <p:nvPr>
            <p:ph type="title"/>
          </p:nvPr>
        </p:nvSpPr>
        <p:spPr>
          <a:xfrm>
            <a:off x="685800" y="304800"/>
            <a:ext cx="7772400" cy="609600"/>
          </a:xfrm>
          <a:prstGeom prst="rect">
            <a:avLst/>
          </a:prstGeom>
        </p:spPr>
        <p:txBody>
          <a:bodyPr lIns="0" tIns="0" rIns="0" bIns="0"/>
          <a:lstStyle>
            <a:lvl1pPr>
              <a:defRPr sz="3200"/>
            </a:lvl1pPr>
          </a:lstStyle>
          <a:p>
            <a:r>
              <a:t>DFT+U: the wish-list </a:t>
            </a:r>
          </a:p>
        </p:txBody>
      </p:sp>
      <p:sp>
        <p:nvSpPr>
          <p:cNvPr id="494" name="Shape 494"/>
          <p:cNvSpPr>
            <a:spLocks noGrp="1"/>
          </p:cNvSpPr>
          <p:nvPr>
            <p:ph type="body" idx="1"/>
          </p:nvPr>
        </p:nvSpPr>
        <p:spPr>
          <a:xfrm>
            <a:off x="685800" y="1524000"/>
            <a:ext cx="7772400" cy="4114800"/>
          </a:xfrm>
          <a:prstGeom prst="rect">
            <a:avLst/>
          </a:prstGeom>
        </p:spPr>
        <p:txBody>
          <a:bodyPr lIns="0" tIns="0" rIns="0" bIns="0"/>
          <a:lstStyle/>
          <a:p>
            <a:pPr marL="0" indent="0" algn="ctr">
              <a:buSzTx/>
              <a:buNone/>
            </a:pPr>
            <a:r>
              <a:t>The five criteria for a GOOD DFT+U functional:</a:t>
            </a:r>
          </a:p>
          <a:p>
            <a:pPr marL="0" indent="0" algn="ctr">
              <a:buSzTx/>
              <a:buNone/>
            </a:pPr>
            <a:endParaRPr/>
          </a:p>
          <a:p>
            <a:pPr marL="0" indent="0" algn="ctr">
              <a:buSzTx/>
              <a:buNone/>
              <a:defRPr u="sng"/>
            </a:pPr>
            <a:r>
              <a:t>W.E. Pickett, S.C. Erwin, and E.C. Ethridge, Phys. Rev. B </a:t>
            </a:r>
            <a:r>
              <a:rPr b="1"/>
              <a:t>58</a:t>
            </a:r>
            <a:r>
              <a:t>, 1201 (1998) </a:t>
            </a:r>
          </a:p>
          <a:p>
            <a:pPr marL="0" indent="0">
              <a:buSzTx/>
              <a:buNone/>
              <a:defRPr u="sng"/>
            </a:pPr>
            <a:endParaRPr/>
          </a:p>
          <a:p>
            <a:r>
              <a:t>(LDA)PBE +U, reduces to (LDA)PBE when (LDA)PBE is known to be good</a:t>
            </a:r>
          </a:p>
          <a:p>
            <a:r>
              <a:t>the energy is given as a functional of the density </a:t>
            </a:r>
            <a:endParaRPr i="1"/>
          </a:p>
          <a:p>
            <a:r>
              <a:t>the method specifies how to obtain the local orbital in question </a:t>
            </a:r>
          </a:p>
          <a:p>
            <a:r>
              <a:t>the definition of </a:t>
            </a:r>
            <a:r>
              <a:rPr i="1"/>
              <a:t>U</a:t>
            </a:r>
            <a:r>
              <a:t> and </a:t>
            </a:r>
            <a:r>
              <a:rPr i="1"/>
              <a:t>J</a:t>
            </a:r>
            <a:r>
              <a:t> is provided unambiguously </a:t>
            </a:r>
            <a:endParaRPr i="1"/>
          </a:p>
          <a:p>
            <a:r>
              <a:t>the method predicts antiferromagnetic insulators when appropriate and improves the description of highly correlated metals. </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 name="Shape 396"/>
          <p:cNvSpPr/>
          <p:nvPr/>
        </p:nvSpPr>
        <p:spPr>
          <a:xfrm>
            <a:off x="730588" y="3849831"/>
            <a:ext cx="7709801" cy="175432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7200">
                <a:ln w="19049">
                  <a:solidFill/>
                </a:ln>
                <a:solidFill>
                  <a:srgbClr val="7324C1"/>
                </a:solidFill>
                <a:effectLst>
                  <a:outerShdw blurRad="50800" dist="38100" dir="2700000" rotWithShape="0">
                    <a:srgbClr val="000000">
                      <a:alpha val="40000"/>
                    </a:srgbClr>
                  </a:outerShdw>
                </a:effectLst>
                <a:latin typeface="Arial Bold"/>
                <a:ea typeface="Arial Bold"/>
                <a:cs typeface="Arial Bold"/>
                <a:sym typeface="Arial Bold"/>
              </a:defRPr>
            </a:lvl1pPr>
          </a:lstStyle>
          <a:p>
            <a:pPr lvl="0" algn="ctr">
              <a:defRPr sz="1800">
                <a:ln w="9525">
                  <a:noFill/>
                </a:ln>
                <a:solidFill>
                  <a:srgbClr val="000000"/>
                </a:solidFill>
                <a:effectLst/>
              </a:defRPr>
            </a:pPr>
            <a:r>
              <a:rPr lang="en-US" sz="5400" b="1" dirty="0" smtClean="0">
                <a:ln w="19049">
                  <a:solidFill/>
                </a:ln>
                <a:solidFill>
                  <a:srgbClr val="7324C1"/>
                </a:solidFill>
                <a:effectLst>
                  <a:outerShdw blurRad="50800" dist="38100" dir="2700000" rotWithShape="0">
                    <a:srgbClr val="000000">
                      <a:alpha val="40000"/>
                    </a:srgbClr>
                  </a:outerShdw>
                </a:effectLst>
              </a:rPr>
              <a:t>The algorithm behind </a:t>
            </a:r>
          </a:p>
          <a:p>
            <a:pPr lvl="0" algn="ctr">
              <a:defRPr sz="1800">
                <a:ln w="9525">
                  <a:noFill/>
                </a:ln>
                <a:solidFill>
                  <a:srgbClr val="000000"/>
                </a:solidFill>
                <a:effectLst/>
              </a:defRPr>
            </a:pPr>
            <a:r>
              <a:rPr lang="en-US" sz="5400" b="1" dirty="0" smtClean="0">
                <a:ln w="19049">
                  <a:solidFill/>
                </a:ln>
                <a:solidFill>
                  <a:srgbClr val="7324C1"/>
                </a:solidFill>
                <a:effectLst>
                  <a:outerShdw blurRad="50800" dist="38100" dir="2700000" rotWithShape="0">
                    <a:srgbClr val="000000">
                      <a:alpha val="40000"/>
                    </a:srgbClr>
                  </a:outerShdw>
                </a:effectLst>
              </a:rPr>
              <a:t>AFLOWLIB v.2: A</a:t>
            </a:r>
            <a:r>
              <a:rPr sz="5400" b="1" dirty="0" smtClean="0">
                <a:ln w="19049">
                  <a:solidFill/>
                </a:ln>
                <a:solidFill>
                  <a:srgbClr val="7324C1"/>
                </a:solidFill>
                <a:effectLst>
                  <a:outerShdw blurRad="50800" dist="38100" dir="2700000" rotWithShape="0">
                    <a:srgbClr val="000000">
                      <a:alpha val="40000"/>
                    </a:srgbClr>
                  </a:outerShdw>
                </a:effectLst>
              </a:rPr>
              <a:t>CBN</a:t>
            </a:r>
            <a:r>
              <a:rPr lang="en-US" sz="5400" b="1" dirty="0" smtClean="0">
                <a:ln w="19049">
                  <a:solidFill/>
                </a:ln>
                <a:solidFill>
                  <a:srgbClr val="7324C1"/>
                </a:solidFill>
                <a:effectLst>
                  <a:outerShdw blurRad="50800" dist="38100" dir="2700000" rotWithShape="0">
                    <a:srgbClr val="000000">
                      <a:alpha val="40000"/>
                    </a:srgbClr>
                  </a:outerShdw>
                </a:effectLst>
              </a:rPr>
              <a:t>0</a:t>
            </a:r>
            <a:endParaRPr sz="5400" b="1" dirty="0">
              <a:ln w="19049">
                <a:solidFill/>
              </a:ln>
              <a:solidFill>
                <a:srgbClr val="7324C1"/>
              </a:solidFill>
              <a:effectLst>
                <a:outerShdw blurRad="50800" dist="38100" dir="2700000" rotWithShape="0">
                  <a:srgbClr val="000000">
                    <a:alpha val="40000"/>
                  </a:srgbClr>
                </a:outerShdw>
              </a:effectLst>
            </a:endParaRPr>
          </a:p>
        </p:txBody>
      </p:sp>
      <p:pic>
        <p:nvPicPr>
          <p:cNvPr id="3" name="Picture 2" descr="Screen Shot 2015-02-02 at 1.27.1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95895"/>
            <a:ext cx="9144000" cy="3130778"/>
          </a:xfrm>
          <a:prstGeom prst="rect">
            <a:avLst/>
          </a:prstGeom>
          <a:ln>
            <a:solidFill>
              <a:srgbClr val="660066"/>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5809585"/>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p:cNvSpPr>
          <p:nvPr>
            <p:ph type="title"/>
          </p:nvPr>
        </p:nvSpPr>
        <p:spPr>
          <a:prstGeom prst="rect">
            <a:avLst/>
          </a:prstGeom>
        </p:spPr>
        <p:txBody>
          <a:bodyPr/>
          <a:lstStyle/>
          <a:p>
            <a:endParaRPr/>
          </a:p>
        </p:txBody>
      </p:sp>
      <p:sp>
        <p:nvSpPr>
          <p:cNvPr id="120" name="Shape 120"/>
          <p:cNvSpPr>
            <a:spLocks noGrp="1"/>
          </p:cNvSpPr>
          <p:nvPr>
            <p:ph type="body" idx="1"/>
          </p:nvPr>
        </p:nvSpPr>
        <p:spPr>
          <a:prstGeom prst="rect">
            <a:avLst/>
          </a:prstGeom>
        </p:spPr>
        <p:txBody>
          <a:bodyPr/>
          <a:lstStyle/>
          <a:p>
            <a:endParaRPr/>
          </a:p>
        </p:txBody>
      </p:sp>
      <p:pic>
        <p:nvPicPr>
          <p:cNvPr id="121" name="day5_talk1_Page_02.jpg"/>
          <p:cNvPicPr>
            <a:picLocks noChangeAspect="1"/>
          </p:cNvPicPr>
          <p:nvPr/>
        </p:nvPicPr>
        <p:blipFill>
          <a:blip r:embed="rId2">
            <a:extLst/>
          </a:blip>
          <a:stretch>
            <a:fillRect/>
          </a:stretch>
        </p:blipFill>
        <p:spPr>
          <a:xfrm>
            <a:off x="0" y="-102692"/>
            <a:ext cx="9144000" cy="7063383"/>
          </a:xfrm>
          <a:prstGeom prst="rect">
            <a:avLst/>
          </a:prstGeom>
          <a:ln w="12700">
            <a:miter lim="400000"/>
          </a:ln>
        </p:spPr>
      </p:pic>
    </p:spTree>
    <p:extLst>
      <p:ext uri="{BB962C8B-B14F-4D97-AF65-F5344CB8AC3E}">
        <p14:creationId xmlns:p14="http://schemas.microsoft.com/office/powerpoint/2010/main" val="52578637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Shape 496"/>
          <p:cNvSpPr>
            <a:spLocks noGrp="1"/>
          </p:cNvSpPr>
          <p:nvPr>
            <p:ph type="body" idx="1"/>
          </p:nvPr>
        </p:nvSpPr>
        <p:spPr>
          <a:xfrm>
            <a:off x="685800" y="990600"/>
            <a:ext cx="7772400" cy="5638800"/>
          </a:xfrm>
          <a:prstGeom prst="rect">
            <a:avLst/>
          </a:prstGeom>
        </p:spPr>
        <p:txBody>
          <a:bodyPr lIns="0" tIns="0" rIns="0" bIns="0"/>
          <a:lstStyle/>
          <a:p>
            <a:r>
              <a:t>Consider the clean HF formulation with the bare Coulomb potential restricted to a single Hubbard site</a:t>
            </a:r>
          </a:p>
          <a:p>
            <a:r>
              <a:t>The HF local energy is computed in the PAO local basis (2 electron integrals from PAO-3G) – without an explicit HF calculation!</a:t>
            </a:r>
          </a:p>
          <a:p>
            <a:r>
              <a:t>U and J are computed directly on the chosen Hubbard center from the Coulomb and exchange Hartree-Fock energies of the solid  introducing a </a:t>
            </a:r>
            <a:r>
              <a:rPr u="sng"/>
              <a:t>reduced density matrix</a:t>
            </a:r>
          </a:p>
          <a:p>
            <a:pPr>
              <a:defRPr u="sng"/>
            </a:pPr>
            <a:endParaRPr u="sng"/>
          </a:p>
          <a:p>
            <a:pPr>
              <a:defRPr u="sng"/>
            </a:pPr>
            <a:endParaRPr u="sng"/>
          </a:p>
          <a:p>
            <a:pPr>
              <a:defRPr u="sng"/>
            </a:pPr>
            <a:endParaRPr u="sng"/>
          </a:p>
          <a:p>
            <a:pPr marL="0" lvl="1" indent="400050">
              <a:buSzTx/>
              <a:buNone/>
            </a:pPr>
            <a:r>
              <a:t>where     is the  Mulliken charge of the basis of the localized orbitals,</a:t>
            </a:r>
            <a:endParaRPr sz="1600"/>
          </a:p>
          <a:p>
            <a:pPr marL="0" lvl="1" indent="400050">
              <a:buSzTx/>
              <a:buNone/>
            </a:pPr>
            <a:r>
              <a:t>and </a:t>
            </a:r>
            <a:r>
              <a:rPr i="1"/>
              <a:t>c</a:t>
            </a:r>
            <a:r>
              <a:rPr i="1" baseline="-25000"/>
              <a:t>μi</a:t>
            </a:r>
            <a:r>
              <a:t> are the projections of the KS solution on the PAO basis:</a:t>
            </a:r>
            <a:endParaRPr sz="1600" i="1" baseline="-27375"/>
          </a:p>
          <a:p>
            <a:pPr marL="0" lvl="1" indent="400050">
              <a:spcBef>
                <a:spcPts val="300"/>
              </a:spcBef>
              <a:buSzTx/>
              <a:buNone/>
              <a:defRPr sz="1600" i="1" baseline="-27375"/>
            </a:pPr>
            <a:endParaRPr sz="1600" i="1" baseline="-27375"/>
          </a:p>
          <a:p>
            <a:pPr marL="0" lvl="1" indent="400050">
              <a:spcBef>
                <a:spcPts val="300"/>
              </a:spcBef>
              <a:buSzTx/>
              <a:buNone/>
              <a:defRPr sz="1600" i="1" baseline="-27375"/>
            </a:pPr>
            <a:endParaRPr sz="1600" i="1" baseline="-27375"/>
          </a:p>
          <a:p>
            <a:pPr marL="0" lvl="1" indent="400050">
              <a:spcBef>
                <a:spcPts val="300"/>
              </a:spcBef>
              <a:buSzTx/>
              <a:buNone/>
              <a:defRPr sz="1600" i="1" baseline="-27375"/>
            </a:pPr>
            <a:endParaRPr sz="1600" i="1" baseline="-27375"/>
          </a:p>
          <a:p>
            <a:pPr marL="0" lvl="1" indent="400050" algn="ctr">
              <a:buSzTx/>
              <a:buNone/>
              <a:defRPr u="sng"/>
            </a:pPr>
            <a:r>
              <a:t>effective renormalized occupations as weighting factors that specify the on-site occupation of each electronic state that comes directly from the solution of the KS Hamiltonian</a:t>
            </a:r>
          </a:p>
        </p:txBody>
      </p:sp>
      <p:sp>
        <p:nvSpPr>
          <p:cNvPr id="497" name="Shape 497"/>
          <p:cNvSpPr>
            <a:spLocks noGrp="1"/>
          </p:cNvSpPr>
          <p:nvPr>
            <p:ph type="title"/>
          </p:nvPr>
        </p:nvSpPr>
        <p:spPr>
          <a:xfrm>
            <a:off x="685800" y="304800"/>
            <a:ext cx="7772400" cy="609600"/>
          </a:xfrm>
          <a:prstGeom prst="rect">
            <a:avLst/>
          </a:prstGeom>
        </p:spPr>
        <p:txBody>
          <a:bodyPr lIns="0" tIns="0" rIns="0" bIns="0"/>
          <a:lstStyle>
            <a:lvl1pPr>
              <a:defRPr sz="3200"/>
            </a:lvl1pPr>
          </a:lstStyle>
          <a:p>
            <a:r>
              <a:t>ACBN0: the ansatz</a:t>
            </a:r>
          </a:p>
        </p:txBody>
      </p:sp>
      <p:pic>
        <p:nvPicPr>
          <p:cNvPr id="498" name="image79.png" descr="Screen Shot 2014-06-02 at 3.19.32 PM.png"/>
          <p:cNvPicPr>
            <a:picLocks noChangeAspect="1"/>
          </p:cNvPicPr>
          <p:nvPr/>
        </p:nvPicPr>
        <p:blipFill>
          <a:blip r:embed="rId2">
            <a:extLst/>
          </a:blip>
          <a:stretch>
            <a:fillRect/>
          </a:stretch>
        </p:blipFill>
        <p:spPr>
          <a:xfrm>
            <a:off x="3124200" y="3200400"/>
            <a:ext cx="2552700" cy="838200"/>
          </a:xfrm>
          <a:prstGeom prst="rect">
            <a:avLst/>
          </a:prstGeom>
          <a:ln w="12700">
            <a:miter lim="400000"/>
          </a:ln>
        </p:spPr>
      </p:pic>
      <p:pic>
        <p:nvPicPr>
          <p:cNvPr id="499" name="image80.png" descr="Screen Shot 2014-06-02 at 3.19.40 PM.png"/>
          <p:cNvPicPr>
            <a:picLocks noChangeAspect="1"/>
          </p:cNvPicPr>
          <p:nvPr/>
        </p:nvPicPr>
        <p:blipFill>
          <a:blip r:embed="rId3">
            <a:extLst/>
          </a:blip>
          <a:stretch>
            <a:fillRect/>
          </a:stretch>
        </p:blipFill>
        <p:spPr>
          <a:xfrm>
            <a:off x="2743200" y="4724400"/>
            <a:ext cx="3340100" cy="990600"/>
          </a:xfrm>
          <a:prstGeom prst="rect">
            <a:avLst/>
          </a:prstGeom>
          <a:ln w="12700">
            <a:miter lim="400000"/>
          </a:ln>
        </p:spPr>
      </p:pic>
      <p:pic>
        <p:nvPicPr>
          <p:cNvPr id="500" name="image81.png"/>
          <p:cNvPicPr>
            <a:picLocks noChangeAspect="1"/>
          </p:cNvPicPr>
          <p:nvPr/>
        </p:nvPicPr>
        <p:blipFill>
          <a:blip r:embed="rId4">
            <a:extLst/>
          </a:blip>
          <a:stretch>
            <a:fillRect/>
          </a:stretch>
        </p:blipFill>
        <p:spPr>
          <a:xfrm>
            <a:off x="1766759" y="3991433"/>
            <a:ext cx="252283" cy="306344"/>
          </a:xfrm>
          <a:prstGeom prst="rect">
            <a:avLst/>
          </a:prstGeom>
          <a:ln w="12700">
            <a:miter lim="400000"/>
          </a:ln>
        </p:spPr>
      </p:pic>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 name="Shape 502"/>
          <p:cNvSpPr>
            <a:spLocks noGrp="1"/>
          </p:cNvSpPr>
          <p:nvPr>
            <p:ph type="body" idx="1"/>
          </p:nvPr>
        </p:nvSpPr>
        <p:spPr>
          <a:xfrm>
            <a:off x="685800" y="914400"/>
            <a:ext cx="7772400" cy="4800600"/>
          </a:xfrm>
          <a:prstGeom prst="rect">
            <a:avLst/>
          </a:prstGeom>
        </p:spPr>
        <p:txBody>
          <a:bodyPr lIns="0" tIns="0" rIns="0" bIns="0"/>
          <a:lstStyle/>
          <a:p>
            <a:r>
              <a:t>The effective on-site HF Hubbard energy is thus computed as</a:t>
            </a:r>
          </a:p>
          <a:p>
            <a:endParaRPr/>
          </a:p>
          <a:p>
            <a:endParaRPr/>
          </a:p>
          <a:p>
            <a:endParaRPr/>
          </a:p>
          <a:p>
            <a:endParaRPr/>
          </a:p>
          <a:p>
            <a:endParaRPr/>
          </a:p>
          <a:p>
            <a:endParaRPr/>
          </a:p>
          <a:p>
            <a:pPr marL="0" lvl="1" indent="400050">
              <a:buSzTx/>
              <a:buNone/>
            </a:pPr>
            <a:r>
              <a:t>where the two electron integrals are restricted to the the local set of Hubbard orbitals</a:t>
            </a:r>
            <a:endParaRPr sz="1600"/>
          </a:p>
          <a:p>
            <a:r>
              <a:t>The on-site energy requires the computation of a small number of electron-repulsion integrals, namely only those involving the {</a:t>
            </a:r>
            <a:r>
              <a:rPr i="1"/>
              <a:t>m</a:t>
            </a:r>
            <a:r>
              <a:t>} set (i.e. 5</a:t>
            </a:r>
            <a:r>
              <a:rPr baseline="30000"/>
              <a:t>4</a:t>
            </a:r>
            <a:r>
              <a:t> integrals for the d shell)</a:t>
            </a:r>
          </a:p>
          <a:p>
            <a:r>
              <a:t>The PAO-3G projection scheme allows the calculation of </a:t>
            </a:r>
            <a:r>
              <a:rPr i="1"/>
              <a:t>E</a:t>
            </a:r>
            <a:r>
              <a:rPr baseline="-25000"/>
              <a:t>HF</a:t>
            </a:r>
            <a:r>
              <a:t> for periodic solids via a simple generalization (no cluster or finite size calculations) </a:t>
            </a:r>
          </a:p>
        </p:txBody>
      </p:sp>
      <p:sp>
        <p:nvSpPr>
          <p:cNvPr id="503" name="Shape 503"/>
          <p:cNvSpPr>
            <a:spLocks noGrp="1"/>
          </p:cNvSpPr>
          <p:nvPr>
            <p:ph type="title"/>
          </p:nvPr>
        </p:nvSpPr>
        <p:spPr>
          <a:xfrm>
            <a:off x="685800" y="304800"/>
            <a:ext cx="7772400" cy="609600"/>
          </a:xfrm>
          <a:prstGeom prst="rect">
            <a:avLst/>
          </a:prstGeom>
        </p:spPr>
        <p:txBody>
          <a:bodyPr lIns="0" tIns="0" rIns="0" bIns="0"/>
          <a:lstStyle>
            <a:lvl1pPr>
              <a:defRPr sz="3200"/>
            </a:lvl1pPr>
          </a:lstStyle>
          <a:p>
            <a:r>
              <a:t>ACBN0: the ansatz</a:t>
            </a:r>
          </a:p>
        </p:txBody>
      </p:sp>
      <p:pic>
        <p:nvPicPr>
          <p:cNvPr id="504" name="image82.png" descr="Screen Shot 2014-06-02 at 3.41.54 PM.png"/>
          <p:cNvPicPr>
            <a:picLocks noChangeAspect="1"/>
          </p:cNvPicPr>
          <p:nvPr/>
        </p:nvPicPr>
        <p:blipFill>
          <a:blip r:embed="rId2">
            <a:extLst/>
          </a:blip>
          <a:srcRect t="4835"/>
          <a:stretch>
            <a:fillRect/>
          </a:stretch>
        </p:blipFill>
        <p:spPr>
          <a:xfrm>
            <a:off x="1600200" y="1371599"/>
            <a:ext cx="5715000" cy="1750269"/>
          </a:xfrm>
          <a:prstGeom prst="rect">
            <a:avLst/>
          </a:prstGeom>
          <a:ln w="12700">
            <a:miter lim="400000"/>
          </a:ln>
        </p:spPr>
      </p:pic>
      <p:sp>
        <p:nvSpPr>
          <p:cNvPr id="505" name="Shape 505"/>
          <p:cNvSpPr/>
          <p:nvPr/>
        </p:nvSpPr>
        <p:spPr>
          <a:xfrm>
            <a:off x="1072551" y="5714999"/>
            <a:ext cx="7135577" cy="71559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a:defRPr sz="2000" b="1" i="1">
                <a:ln w="9525">
                  <a:solidFill>
                    <a:srgbClr val="000000"/>
                  </a:solidFill>
                </a:ln>
                <a:solidFill>
                  <a:srgbClr val="8B1D80"/>
                </a:solidFill>
                <a:latin typeface="Arial"/>
                <a:ea typeface="Arial"/>
                <a:cs typeface="Arial"/>
                <a:sym typeface="Arial"/>
              </a:defRPr>
            </a:pPr>
            <a:r>
              <a:t>P</a:t>
            </a:r>
            <a:r>
              <a:rPr baseline="-25000"/>
              <a:t>mm’</a:t>
            </a:r>
            <a:r>
              <a:t> </a:t>
            </a:r>
            <a:r>
              <a:rPr i="0"/>
              <a:t>carries all the information of the electronic structure </a:t>
            </a:r>
            <a:endParaRPr sz="1800">
              <a:ln w="8572">
                <a:solidFill>
                  <a:srgbClr val="000000"/>
                </a:solidFill>
              </a:ln>
            </a:endParaRPr>
          </a:p>
          <a:p>
            <a:pPr algn="ctr">
              <a:defRPr sz="2000" b="1">
                <a:ln w="9525">
                  <a:solidFill>
                    <a:srgbClr val="000000"/>
                  </a:solidFill>
                </a:ln>
                <a:solidFill>
                  <a:srgbClr val="8B1D80"/>
                </a:solidFill>
                <a:latin typeface="Arial"/>
                <a:ea typeface="Arial"/>
                <a:cs typeface="Arial"/>
                <a:sym typeface="Arial"/>
              </a:defRPr>
            </a:pPr>
            <a:r>
              <a:t>of the system from which it is derived</a:t>
            </a: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Shape 507"/>
          <p:cNvSpPr>
            <a:spLocks noGrp="1"/>
          </p:cNvSpPr>
          <p:nvPr>
            <p:ph type="title"/>
          </p:nvPr>
        </p:nvSpPr>
        <p:spPr>
          <a:xfrm>
            <a:off x="-27681" y="-2"/>
            <a:ext cx="9260086" cy="1182295"/>
          </a:xfrm>
          <a:prstGeom prst="rect">
            <a:avLst/>
          </a:prstGeom>
        </p:spPr>
        <p:txBody>
          <a:bodyPr lIns="0" tIns="0" rIns="0" bIns="0"/>
          <a:lstStyle>
            <a:lvl1pPr>
              <a:defRPr sz="3200"/>
            </a:lvl1pPr>
          </a:lstStyle>
          <a:p>
            <a:r>
              <a:t>ACBN0: the ansatz</a:t>
            </a:r>
          </a:p>
        </p:txBody>
      </p:sp>
      <p:pic>
        <p:nvPicPr>
          <p:cNvPr id="508" name="image83.png" descr="Screen Shot 2014-04-09 at 2.08.33 PM.png"/>
          <p:cNvPicPr>
            <a:picLocks noChangeAspect="1"/>
          </p:cNvPicPr>
          <p:nvPr/>
        </p:nvPicPr>
        <p:blipFill>
          <a:blip r:embed="rId2">
            <a:extLst/>
          </a:blip>
          <a:stretch>
            <a:fillRect/>
          </a:stretch>
        </p:blipFill>
        <p:spPr>
          <a:xfrm>
            <a:off x="457200" y="1905000"/>
            <a:ext cx="8229600" cy="2059690"/>
          </a:xfrm>
          <a:prstGeom prst="rect">
            <a:avLst/>
          </a:prstGeom>
          <a:ln w="12700">
            <a:miter lim="400000"/>
          </a:ln>
        </p:spPr>
      </p:pic>
      <p:sp>
        <p:nvSpPr>
          <p:cNvPr id="509" name="Shape 509"/>
          <p:cNvSpPr/>
          <p:nvPr/>
        </p:nvSpPr>
        <p:spPr>
          <a:xfrm>
            <a:off x="533400" y="6400800"/>
            <a:ext cx="7696200"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1200">
                <a:solidFill>
                  <a:srgbClr val="1F497D"/>
                </a:solidFill>
                <a:latin typeface="Arial"/>
                <a:ea typeface="Arial"/>
                <a:cs typeface="Arial"/>
                <a:sym typeface="Arial"/>
              </a:defRPr>
            </a:pPr>
            <a:r>
              <a:t>See also related works from A. Andriotis </a:t>
            </a:r>
            <a:r>
              <a:rPr i="1"/>
              <a:t>et al</a:t>
            </a:r>
            <a:r>
              <a:t>., PRB 2010 and E. Carter </a:t>
            </a:r>
            <a:r>
              <a:rPr i="1"/>
              <a:t>et al</a:t>
            </a:r>
            <a:r>
              <a:t>., J. Chem. Phys., 2008</a:t>
            </a:r>
          </a:p>
        </p:txBody>
      </p:sp>
      <p:sp>
        <p:nvSpPr>
          <p:cNvPr id="510" name="Shape 510"/>
          <p:cNvSpPr/>
          <p:nvPr/>
        </p:nvSpPr>
        <p:spPr>
          <a:xfrm>
            <a:off x="990600" y="1295399"/>
            <a:ext cx="7239000" cy="54199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r>
              <a:t>From the direct comparison with the original Anisimov formula we derive the expression  for U and J in the general case of a spin-polarized system</a:t>
            </a:r>
          </a:p>
        </p:txBody>
      </p:sp>
      <p:sp>
        <p:nvSpPr>
          <p:cNvPr id="511" name="Shape 511"/>
          <p:cNvSpPr/>
          <p:nvPr/>
        </p:nvSpPr>
        <p:spPr>
          <a:xfrm>
            <a:off x="609600" y="4114799"/>
            <a:ext cx="7864848" cy="152086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defRPr sz="2000" b="1" i="1">
                <a:ln w="9525">
                  <a:solidFill>
                    <a:srgbClr val="000000"/>
                  </a:solidFill>
                </a:ln>
                <a:solidFill>
                  <a:srgbClr val="8B1D80"/>
                </a:solidFill>
                <a:latin typeface="Arial"/>
                <a:ea typeface="Arial"/>
                <a:cs typeface="Arial"/>
                <a:sym typeface="Arial"/>
              </a:defRPr>
            </a:pPr>
            <a:r>
              <a:t>P</a:t>
            </a:r>
            <a:r>
              <a:rPr baseline="-25000"/>
              <a:t>mm’</a:t>
            </a:r>
            <a:r>
              <a:t> </a:t>
            </a:r>
            <a:r>
              <a:rPr i="0"/>
              <a:t>depends on the electron density, since it is derived from the PAO-3G projection scheme</a:t>
            </a:r>
            <a:endParaRPr sz="1800">
              <a:ln w="8572">
                <a:solidFill>
                  <a:srgbClr val="000000"/>
                </a:solidFill>
              </a:ln>
            </a:endParaRPr>
          </a:p>
          <a:p>
            <a:pPr algn="ctr">
              <a:defRPr sz="2000" b="1" i="1" baseline="-25000">
                <a:ln w="9525">
                  <a:solidFill>
                    <a:srgbClr val="000000"/>
                  </a:solidFill>
                </a:ln>
                <a:solidFill>
                  <a:srgbClr val="8B1D80"/>
                </a:solidFill>
                <a:latin typeface="Arial"/>
                <a:ea typeface="Arial"/>
                <a:cs typeface="Arial"/>
                <a:sym typeface="Arial"/>
              </a:defRPr>
            </a:pPr>
            <a:endParaRPr sz="1800">
              <a:ln w="8572">
                <a:solidFill>
                  <a:srgbClr val="000000"/>
                </a:solidFill>
              </a:ln>
            </a:endParaRPr>
          </a:p>
          <a:p>
            <a:pPr algn="ctr">
              <a:defRPr sz="3200" b="1">
                <a:ln w="9525">
                  <a:solidFill>
                    <a:srgbClr val="000000"/>
                  </a:solidFill>
                </a:ln>
                <a:solidFill>
                  <a:srgbClr val="8B1D80"/>
                </a:solidFill>
                <a:latin typeface="Arial"/>
                <a:ea typeface="Arial"/>
                <a:cs typeface="Arial"/>
                <a:sym typeface="Arial"/>
              </a:defRPr>
            </a:pPr>
            <a:r>
              <a:t>IT IS A TRUE DENSITY FUNCTIONAL</a:t>
            </a:r>
          </a:p>
        </p:txBody>
      </p:sp>
    </p:spTree>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 name="image84.png" descr="Screen Shot 2014-06-02 at 4.08.54 PM.png"/>
          <p:cNvPicPr>
            <a:picLocks noChangeAspect="1"/>
          </p:cNvPicPr>
          <p:nvPr/>
        </p:nvPicPr>
        <p:blipFill>
          <a:blip r:embed="rId2">
            <a:extLst/>
          </a:blip>
          <a:stretch>
            <a:fillRect/>
          </a:stretch>
        </p:blipFill>
        <p:spPr>
          <a:xfrm>
            <a:off x="2474684" y="0"/>
            <a:ext cx="6669316" cy="6858000"/>
          </a:xfrm>
          <a:prstGeom prst="rect">
            <a:avLst/>
          </a:prstGeom>
          <a:ln w="12700">
            <a:miter lim="400000"/>
          </a:ln>
        </p:spPr>
      </p:pic>
      <p:sp>
        <p:nvSpPr>
          <p:cNvPr id="514" name="Shape 514"/>
          <p:cNvSpPr>
            <a:spLocks noGrp="1"/>
          </p:cNvSpPr>
          <p:nvPr>
            <p:ph type="title"/>
          </p:nvPr>
        </p:nvSpPr>
        <p:spPr>
          <a:xfrm>
            <a:off x="0" y="0"/>
            <a:ext cx="4038600" cy="609600"/>
          </a:xfrm>
          <a:prstGeom prst="rect">
            <a:avLst/>
          </a:prstGeom>
        </p:spPr>
        <p:txBody>
          <a:bodyPr lIns="0" tIns="0" rIns="0" bIns="0"/>
          <a:lstStyle/>
          <a:p>
            <a:r>
              <a:t>ACBN0: the algorithm</a:t>
            </a:r>
          </a:p>
        </p:txBody>
      </p:sp>
      <p:sp>
        <p:nvSpPr>
          <p:cNvPr id="515" name="Shape 515"/>
          <p:cNvSpPr>
            <a:spLocks noGrp="1"/>
          </p:cNvSpPr>
          <p:nvPr>
            <p:ph type="body" sz="quarter" idx="1"/>
          </p:nvPr>
        </p:nvSpPr>
        <p:spPr>
          <a:xfrm>
            <a:off x="76200" y="1600200"/>
            <a:ext cx="2438400" cy="4114800"/>
          </a:xfrm>
          <a:prstGeom prst="rect">
            <a:avLst/>
          </a:prstGeom>
        </p:spPr>
        <p:txBody>
          <a:bodyPr lIns="0" tIns="0" rIns="0" bIns="0"/>
          <a:lstStyle/>
          <a:p>
            <a:pPr marL="0" indent="0">
              <a:spcBef>
                <a:spcPts val="300"/>
              </a:spcBef>
              <a:buSzTx/>
              <a:buNone/>
              <a:defRPr sz="1400"/>
            </a:pPr>
            <a:r>
              <a:rPr dirty="0"/>
              <a:t>Simplified self consistent scheme for the solution of the KS-ACBN0 equations:</a:t>
            </a:r>
          </a:p>
          <a:p>
            <a:pPr marL="0" indent="0">
              <a:buSzTx/>
              <a:buNone/>
              <a:defRPr sz="1400"/>
            </a:pPr>
            <a:endParaRPr dirty="0"/>
          </a:p>
          <a:p>
            <a:pPr marL="266700" indent="-266700">
              <a:spcBef>
                <a:spcPts val="300"/>
              </a:spcBef>
              <a:buFontTx/>
              <a:buAutoNum type="arabicPeriod"/>
              <a:defRPr sz="1400"/>
            </a:pPr>
            <a:r>
              <a:rPr dirty="0"/>
              <a:t>Initial U=0</a:t>
            </a:r>
          </a:p>
          <a:p>
            <a:pPr marL="266700" indent="-266700">
              <a:spcBef>
                <a:spcPts val="300"/>
              </a:spcBef>
              <a:buFontTx/>
              <a:buAutoNum type="arabicPeriod"/>
              <a:defRPr sz="1400"/>
            </a:pPr>
            <a:r>
              <a:rPr dirty="0"/>
              <a:t>First effective U from ACBN0</a:t>
            </a:r>
          </a:p>
          <a:p>
            <a:pPr marL="266700" indent="-266700">
              <a:spcBef>
                <a:spcPts val="300"/>
              </a:spcBef>
              <a:buFontTx/>
              <a:buAutoNum type="arabicPeriod"/>
              <a:defRPr sz="1400"/>
            </a:pPr>
            <a:r>
              <a:rPr dirty="0"/>
              <a:t>Back as a DFT+U calculation</a:t>
            </a:r>
          </a:p>
          <a:p>
            <a:pPr marL="266700" indent="-266700">
              <a:spcBef>
                <a:spcPts val="300"/>
              </a:spcBef>
              <a:buFontTx/>
              <a:buAutoNum type="arabicPeriod"/>
              <a:defRPr sz="1400"/>
            </a:pPr>
            <a:r>
              <a:rPr dirty="0"/>
              <a:t>Iterate until U (and total energy) are converged</a:t>
            </a:r>
          </a:p>
          <a:p>
            <a:pPr>
              <a:buFontTx/>
              <a:buAutoNum type="arabicPeriod"/>
              <a:defRPr sz="1400"/>
            </a:pPr>
            <a:endParaRPr dirty="0"/>
          </a:p>
          <a:p>
            <a:pPr marL="0" indent="0">
              <a:spcBef>
                <a:spcPts val="300"/>
              </a:spcBef>
              <a:buSzTx/>
              <a:buNone/>
              <a:defRPr sz="1400"/>
            </a:pPr>
            <a:r>
              <a:rPr lang="en-US" dirty="0" smtClean="0"/>
              <a:t>Completely integrated in the AFLOW-</a:t>
            </a:r>
            <a:r>
              <a:rPr lang="en-US" smtClean="0"/>
              <a:t>𝞹 framework</a:t>
            </a:r>
            <a:endParaRPr dirty="0"/>
          </a:p>
        </p:txBody>
      </p:sp>
      <p:sp>
        <p:nvSpPr>
          <p:cNvPr id="516" name="Shape 516"/>
          <p:cNvSpPr/>
          <p:nvPr/>
        </p:nvSpPr>
        <p:spPr>
          <a:xfrm>
            <a:off x="2453973" y="3121785"/>
            <a:ext cx="2059545" cy="615553"/>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square" lIns="0" tIns="0" rIns="0" bIns="0">
            <a:spAutoFit/>
          </a:bodyPr>
          <a:lstStyle>
            <a:lvl1pPr>
              <a:defRPr sz="4000" b="1">
                <a:ln w="19050">
                  <a:solidFill>
                    <a:srgbClr val="000000"/>
                  </a:solidFill>
                </a:ln>
                <a:solidFill>
                  <a:srgbClr val="7324C1"/>
                </a:solidFill>
                <a:effectLst>
                  <a:outerShdw blurRad="50800" dist="38100" dir="2700000" rotWithShape="0">
                    <a:srgbClr val="000000">
                      <a:alpha val="40000"/>
                    </a:srgbClr>
                  </a:outerShdw>
                </a:effectLst>
                <a:latin typeface="Arial"/>
                <a:ea typeface="Arial"/>
                <a:cs typeface="Arial"/>
                <a:sym typeface="Arial"/>
              </a:defRPr>
            </a:lvl1pPr>
          </a:lstStyle>
          <a:p>
            <a:r>
              <a:t>ACBN0</a:t>
            </a:r>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p:cNvSpPr>
          <p:nvPr>
            <p:ph type="title"/>
          </p:nvPr>
        </p:nvSpPr>
        <p:spPr>
          <a:xfrm>
            <a:off x="-27681" y="-2"/>
            <a:ext cx="9260086" cy="1182295"/>
          </a:xfrm>
          <a:prstGeom prst="rect">
            <a:avLst/>
          </a:prstGeom>
        </p:spPr>
        <p:txBody>
          <a:bodyPr lIns="0" tIns="0" rIns="0" bIns="0"/>
          <a:lstStyle>
            <a:lvl1pPr>
              <a:defRPr sz="3200"/>
            </a:lvl1pPr>
          </a:lstStyle>
          <a:p>
            <a:r>
              <a:t>Transition Metal Oxides</a:t>
            </a:r>
          </a:p>
        </p:txBody>
      </p:sp>
      <p:pic>
        <p:nvPicPr>
          <p:cNvPr id="523" name="image86.png" descr="Screen Shot 2014-06-04 at 11.50.03 AM.png"/>
          <p:cNvPicPr>
            <a:picLocks noChangeAspect="1"/>
          </p:cNvPicPr>
          <p:nvPr/>
        </p:nvPicPr>
        <p:blipFill>
          <a:blip r:embed="rId2">
            <a:extLst/>
          </a:blip>
          <a:stretch>
            <a:fillRect/>
          </a:stretch>
        </p:blipFill>
        <p:spPr>
          <a:xfrm>
            <a:off x="0" y="1078698"/>
            <a:ext cx="9144000" cy="2897447"/>
          </a:xfrm>
          <a:prstGeom prst="rect">
            <a:avLst/>
          </a:prstGeom>
          <a:ln w="12700">
            <a:miter lim="400000"/>
          </a:ln>
        </p:spPr>
      </p:pic>
      <p:sp>
        <p:nvSpPr>
          <p:cNvPr id="524" name="Shape 524"/>
          <p:cNvSpPr/>
          <p:nvPr/>
        </p:nvSpPr>
        <p:spPr>
          <a:xfrm>
            <a:off x="609600" y="4038600"/>
            <a:ext cx="7772400" cy="10377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a:latin typeface="Arial"/>
                <a:ea typeface="Arial"/>
                <a:cs typeface="Arial"/>
                <a:sym typeface="Arial"/>
              </a:defRPr>
            </a:pPr>
            <a:r>
              <a:t>Wide range of </a:t>
            </a:r>
            <a:r>
              <a:rPr i="1"/>
              <a:t>3d</a:t>
            </a:r>
            <a:r>
              <a:t>  shell fillings 3d</a:t>
            </a:r>
            <a:r>
              <a:rPr b="1" baseline="30000"/>
              <a:t>2</a:t>
            </a:r>
            <a:r>
              <a:t> , 3d</a:t>
            </a:r>
            <a:r>
              <a:rPr b="1" baseline="30000"/>
              <a:t>5</a:t>
            </a:r>
            <a:r>
              <a:t> , 3d</a:t>
            </a:r>
            <a:r>
              <a:rPr b="1" baseline="30000"/>
              <a:t>8</a:t>
            </a:r>
            <a:r>
              <a:t> , and 3d</a:t>
            </a:r>
            <a:r>
              <a:rPr b="1" baseline="30000"/>
              <a:t>10</a:t>
            </a:r>
            <a:r>
              <a:rPr b="1"/>
              <a:t> </a:t>
            </a:r>
            <a:r>
              <a:t> in Ti, Mn, Ni and Zn</a:t>
            </a:r>
            <a:endParaRPr sz="1800"/>
          </a:p>
          <a:p>
            <a:pPr marL="285750" indent="-285750">
              <a:buSzPct val="100000"/>
              <a:buFont typeface="Arial"/>
              <a:buChar char="•"/>
              <a:defRPr>
                <a:latin typeface="Arial"/>
                <a:ea typeface="Arial"/>
                <a:cs typeface="Arial"/>
                <a:sym typeface="Arial"/>
              </a:defRPr>
            </a:pPr>
            <a:r>
              <a:t>Substantial correction wrt the PBE values</a:t>
            </a:r>
            <a:endParaRPr sz="1800"/>
          </a:p>
          <a:p>
            <a:pPr marL="285750" indent="-285750">
              <a:buSzPct val="100000"/>
              <a:buFont typeface="Arial"/>
              <a:buChar char="•"/>
              <a:defRPr>
                <a:latin typeface="Arial"/>
                <a:ea typeface="Arial"/>
                <a:cs typeface="Arial"/>
                <a:sym typeface="Arial"/>
              </a:defRPr>
            </a:pPr>
            <a:r>
              <a:t>U and J calculated for both TM and oxygen – U</a:t>
            </a:r>
            <a:r>
              <a:rPr baseline="-25000"/>
              <a:t>O</a:t>
            </a:r>
            <a:r>
              <a:t> not negligible and essential for the correct representation of the electronic structure</a:t>
            </a:r>
          </a:p>
        </p:txBody>
      </p:sp>
      <p:pic>
        <p:nvPicPr>
          <p:cNvPr id="525" name="image87.png" descr="Screen Shot 2014-06-04 at 11.50.25 AM.png"/>
          <p:cNvPicPr>
            <a:picLocks noChangeAspect="1"/>
          </p:cNvPicPr>
          <p:nvPr/>
        </p:nvPicPr>
        <p:blipFill>
          <a:blip r:embed="rId3">
            <a:extLst/>
          </a:blip>
          <a:stretch>
            <a:fillRect/>
          </a:stretch>
        </p:blipFill>
        <p:spPr>
          <a:xfrm>
            <a:off x="2286000" y="5257800"/>
            <a:ext cx="4575039" cy="845293"/>
          </a:xfrm>
          <a:prstGeom prst="rect">
            <a:avLst/>
          </a:prstGeom>
          <a:ln w="12700">
            <a:miter lim="400000"/>
          </a:ln>
        </p:spPr>
      </p:pic>
    </p:spTree>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Shape 527"/>
          <p:cNvSpPr>
            <a:spLocks noGrp="1"/>
          </p:cNvSpPr>
          <p:nvPr>
            <p:ph type="title"/>
          </p:nvPr>
        </p:nvSpPr>
        <p:spPr>
          <a:xfrm>
            <a:off x="685800" y="304800"/>
            <a:ext cx="7772400" cy="609600"/>
          </a:xfrm>
          <a:prstGeom prst="rect">
            <a:avLst/>
          </a:prstGeom>
        </p:spPr>
        <p:txBody>
          <a:bodyPr lIns="0" tIns="0" rIns="0" bIns="0"/>
          <a:lstStyle/>
          <a:p>
            <a:r>
              <a:t>TMOs: TiO</a:t>
            </a:r>
            <a:r>
              <a:rPr baseline="-25000"/>
              <a:t>2</a:t>
            </a:r>
          </a:p>
        </p:txBody>
      </p:sp>
      <p:pic>
        <p:nvPicPr>
          <p:cNvPr id="528" name="image88.png" descr="Screen Shot 2014-06-04 at 11.50.35 AM.png"/>
          <p:cNvPicPr>
            <a:picLocks noChangeAspect="1"/>
          </p:cNvPicPr>
          <p:nvPr/>
        </p:nvPicPr>
        <p:blipFill>
          <a:blip r:embed="rId2">
            <a:extLst/>
          </a:blip>
          <a:stretch>
            <a:fillRect/>
          </a:stretch>
        </p:blipFill>
        <p:spPr>
          <a:xfrm>
            <a:off x="0" y="1143000"/>
            <a:ext cx="9144000" cy="2951866"/>
          </a:xfrm>
          <a:prstGeom prst="rect">
            <a:avLst/>
          </a:prstGeom>
          <a:ln w="12700">
            <a:miter lim="400000"/>
          </a:ln>
        </p:spPr>
      </p:pic>
      <p:sp>
        <p:nvSpPr>
          <p:cNvPr id="529" name="Shape 529"/>
          <p:cNvSpPr/>
          <p:nvPr/>
        </p:nvSpPr>
        <p:spPr>
          <a:xfrm>
            <a:off x="609600" y="4495799"/>
            <a:ext cx="8077200" cy="130500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a:latin typeface="Arial"/>
                <a:ea typeface="Arial"/>
                <a:cs typeface="Arial"/>
                <a:sym typeface="Arial"/>
              </a:defRPr>
            </a:pPr>
            <a:r>
              <a:t>Converged values for the rutile environment are Ti U</a:t>
            </a:r>
            <a:r>
              <a:rPr i="1" baseline="-25000"/>
              <a:t>3d</a:t>
            </a:r>
            <a:r>
              <a:t>= 0</a:t>
            </a:r>
            <a:r>
              <a:rPr b="1"/>
              <a:t>.</a:t>
            </a:r>
            <a:r>
              <a:t>15 eV and O U</a:t>
            </a:r>
            <a:r>
              <a:rPr i="1" baseline="-25000"/>
              <a:t>2p</a:t>
            </a:r>
            <a:r>
              <a:t>= 7</a:t>
            </a:r>
            <a:r>
              <a:rPr b="1"/>
              <a:t>.</a:t>
            </a:r>
            <a:r>
              <a:t>34 eV</a:t>
            </a:r>
            <a:endParaRPr sz="1800"/>
          </a:p>
          <a:p>
            <a:pPr marL="285750" indent="-285750">
              <a:buSzPct val="100000"/>
              <a:buFont typeface="Arial"/>
              <a:buChar char="•"/>
              <a:defRPr>
                <a:latin typeface="Arial"/>
                <a:ea typeface="Arial"/>
                <a:cs typeface="Arial"/>
                <a:sym typeface="Arial"/>
              </a:defRPr>
            </a:pPr>
            <a:r>
              <a:t>Focus on oxygen – potential implication for proper description of O vacancies in TiO</a:t>
            </a:r>
            <a:r>
              <a:rPr baseline="-25000"/>
              <a:t>2</a:t>
            </a:r>
            <a:endParaRPr sz="1800"/>
          </a:p>
          <a:p>
            <a:pPr marL="285750" indent="-285750">
              <a:buSzPct val="100000"/>
              <a:buFont typeface="Arial"/>
              <a:buChar char="•"/>
              <a:defRPr>
                <a:latin typeface="Arial"/>
                <a:ea typeface="Arial"/>
                <a:cs typeface="Arial"/>
                <a:sym typeface="Arial"/>
              </a:defRPr>
            </a:pPr>
            <a:r>
              <a:t>Band gap increases from 1.98 eV (PBE) to 2.83 eV (ACBN0) vs. an experimental value around 3.3 ± 0.5 eV</a:t>
            </a:r>
            <a:endParaRPr sz="1800"/>
          </a:p>
          <a:p>
            <a:pPr marL="285750" indent="-285750">
              <a:buSzPct val="100000"/>
              <a:buFont typeface="Arial"/>
              <a:buChar char="•"/>
              <a:defRPr>
                <a:latin typeface="Arial"/>
                <a:ea typeface="Arial"/>
                <a:cs typeface="Arial"/>
                <a:sym typeface="Arial"/>
              </a:defRPr>
            </a:pPr>
            <a:r>
              <a:t>Band width in agreement with many-body GW calculations</a:t>
            </a:r>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p:cNvSpPr>
          <p:nvPr>
            <p:ph type="title"/>
          </p:nvPr>
        </p:nvSpPr>
        <p:spPr>
          <a:xfrm>
            <a:off x="685800" y="304800"/>
            <a:ext cx="7772400" cy="609600"/>
          </a:xfrm>
          <a:prstGeom prst="rect">
            <a:avLst/>
          </a:prstGeom>
        </p:spPr>
        <p:txBody>
          <a:bodyPr lIns="0" tIns="0" rIns="0" bIns="0"/>
          <a:lstStyle/>
          <a:p>
            <a:r>
              <a:t>Magnetic TMOs: MnO and NiO</a:t>
            </a:r>
          </a:p>
        </p:txBody>
      </p:sp>
      <p:pic>
        <p:nvPicPr>
          <p:cNvPr id="532" name="image89.png" descr="Screen Shot 2014-06-04 at 12.10.24 PM.png"/>
          <p:cNvPicPr>
            <a:picLocks noChangeAspect="1"/>
          </p:cNvPicPr>
          <p:nvPr/>
        </p:nvPicPr>
        <p:blipFill>
          <a:blip r:embed="rId2">
            <a:extLst/>
          </a:blip>
          <a:stretch>
            <a:fillRect/>
          </a:stretch>
        </p:blipFill>
        <p:spPr>
          <a:xfrm>
            <a:off x="263836" y="977073"/>
            <a:ext cx="4114803" cy="2539246"/>
          </a:xfrm>
          <a:prstGeom prst="rect">
            <a:avLst/>
          </a:prstGeom>
          <a:ln w="12700">
            <a:miter lim="400000"/>
          </a:ln>
        </p:spPr>
      </p:pic>
      <p:pic>
        <p:nvPicPr>
          <p:cNvPr id="533" name="image90.png" descr="Screen Shot 2014-06-04 at 12.10.31 PM.png"/>
          <p:cNvPicPr>
            <a:picLocks noChangeAspect="1"/>
          </p:cNvPicPr>
          <p:nvPr/>
        </p:nvPicPr>
        <p:blipFill>
          <a:blip r:embed="rId3">
            <a:extLst/>
          </a:blip>
          <a:stretch>
            <a:fillRect/>
          </a:stretch>
        </p:blipFill>
        <p:spPr>
          <a:xfrm>
            <a:off x="4176321" y="914400"/>
            <a:ext cx="4114227" cy="2616027"/>
          </a:xfrm>
          <a:prstGeom prst="rect">
            <a:avLst/>
          </a:prstGeom>
          <a:ln w="12700">
            <a:miter lim="400000"/>
          </a:ln>
        </p:spPr>
      </p:pic>
      <p:pic>
        <p:nvPicPr>
          <p:cNvPr id="534" name="image91.png" descr="Screen Shot 2014-06-04 at 12.11.45 PM.png"/>
          <p:cNvPicPr>
            <a:picLocks noChangeAspect="1"/>
          </p:cNvPicPr>
          <p:nvPr/>
        </p:nvPicPr>
        <p:blipFill>
          <a:blip r:embed="rId4">
            <a:extLst/>
          </a:blip>
          <a:stretch>
            <a:fillRect/>
          </a:stretch>
        </p:blipFill>
        <p:spPr>
          <a:xfrm>
            <a:off x="2590800" y="5349266"/>
            <a:ext cx="3597679" cy="1127736"/>
          </a:xfrm>
          <a:prstGeom prst="rect">
            <a:avLst/>
          </a:prstGeom>
          <a:ln w="12700">
            <a:miter lim="400000"/>
          </a:ln>
        </p:spPr>
      </p:pic>
      <p:sp>
        <p:nvSpPr>
          <p:cNvPr id="535" name="Shape 535"/>
          <p:cNvSpPr/>
          <p:nvPr/>
        </p:nvSpPr>
        <p:spPr>
          <a:xfrm>
            <a:off x="838200" y="3441917"/>
            <a:ext cx="7467600" cy="17235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a:latin typeface="Arial"/>
                <a:ea typeface="Arial"/>
                <a:cs typeface="Arial"/>
                <a:sym typeface="Arial"/>
              </a:defRPr>
            </a:pPr>
            <a:r>
              <a:t>Increase of the bandwidth of the occupied manifold, in agreement with experiments and many-body (GW) calculations</a:t>
            </a:r>
            <a:endParaRPr sz="1800"/>
          </a:p>
          <a:p>
            <a:pPr marL="285750" indent="-285750">
              <a:buSzPct val="100000"/>
              <a:buFont typeface="Arial"/>
              <a:buChar char="•"/>
              <a:defRPr>
                <a:latin typeface="Arial"/>
                <a:ea typeface="Arial"/>
                <a:cs typeface="Arial"/>
                <a:sym typeface="Arial"/>
              </a:defRPr>
            </a:pPr>
            <a:r>
              <a:t>Increase of the </a:t>
            </a:r>
            <a:r>
              <a:rPr i="1"/>
              <a:t>t</a:t>
            </a:r>
            <a:r>
              <a:rPr i="1" baseline="-25000"/>
              <a:t>2g</a:t>
            </a:r>
            <a:r>
              <a:t>  bonding-antibonding splitting across the bandgap and indirectly the separation of the </a:t>
            </a:r>
            <a:r>
              <a:rPr i="1"/>
              <a:t>4s</a:t>
            </a:r>
            <a:r>
              <a:rPr b="1"/>
              <a:t> </a:t>
            </a:r>
            <a:r>
              <a:t> parabolic band (correction of the position of the conduction </a:t>
            </a:r>
            <a:r>
              <a:rPr i="1"/>
              <a:t>d</a:t>
            </a:r>
            <a:r>
              <a:t> bands in NiO!)</a:t>
            </a:r>
            <a:endParaRPr sz="1800"/>
          </a:p>
          <a:p>
            <a:pPr marL="285750" indent="-285750">
              <a:buSzPct val="100000"/>
              <a:buFont typeface="Arial"/>
              <a:buChar char="•"/>
              <a:defRPr>
                <a:latin typeface="Arial"/>
                <a:ea typeface="Arial"/>
                <a:cs typeface="Arial"/>
                <a:sym typeface="Arial"/>
              </a:defRPr>
            </a:pPr>
            <a:r>
              <a:t>Increase of the band-gap (direct and indirect) and of the band-width</a:t>
            </a:r>
            <a:endParaRPr sz="1800"/>
          </a:p>
          <a:p>
            <a:pPr marL="285750" indent="-285750">
              <a:buSzPct val="100000"/>
              <a:buFont typeface="Arial"/>
              <a:buChar char="•"/>
              <a:defRPr>
                <a:latin typeface="Arial"/>
                <a:ea typeface="Arial"/>
                <a:cs typeface="Arial"/>
                <a:sym typeface="Arial"/>
              </a:defRPr>
            </a:pPr>
            <a:r>
              <a:t>Excellent agreement for the total magnetization</a:t>
            </a: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 name="Shape 537"/>
          <p:cNvSpPr>
            <a:spLocks noGrp="1"/>
          </p:cNvSpPr>
          <p:nvPr>
            <p:ph type="title"/>
          </p:nvPr>
        </p:nvSpPr>
        <p:spPr>
          <a:xfrm>
            <a:off x="685800" y="152400"/>
            <a:ext cx="7772400" cy="609600"/>
          </a:xfrm>
          <a:prstGeom prst="rect">
            <a:avLst/>
          </a:prstGeom>
        </p:spPr>
        <p:txBody>
          <a:bodyPr lIns="0" tIns="0" rIns="0" bIns="0"/>
          <a:lstStyle/>
          <a:p>
            <a:r>
              <a:t>Magnetic TMOs: magnetic ordering in MnO</a:t>
            </a:r>
          </a:p>
        </p:txBody>
      </p:sp>
      <p:grpSp>
        <p:nvGrpSpPr>
          <p:cNvPr id="545" name="Group 545"/>
          <p:cNvGrpSpPr/>
          <p:nvPr/>
        </p:nvGrpSpPr>
        <p:grpSpPr>
          <a:xfrm>
            <a:off x="965200" y="749299"/>
            <a:ext cx="7010400" cy="4389261"/>
            <a:chOff x="0" y="0"/>
            <a:chExt cx="7010400" cy="4389259"/>
          </a:xfrm>
        </p:grpSpPr>
        <p:pic>
          <p:nvPicPr>
            <p:cNvPr id="538" name="image92.png" descr="ZnX (Case Conflict (1)).eps"/>
            <p:cNvPicPr>
              <a:picLocks noChangeAspect="1"/>
            </p:cNvPicPr>
            <p:nvPr/>
          </p:nvPicPr>
          <p:blipFill>
            <a:blip r:embed="rId2">
              <a:extLst/>
            </a:blip>
            <a:stretch>
              <a:fillRect/>
            </a:stretch>
          </p:blipFill>
          <p:spPr>
            <a:xfrm>
              <a:off x="0" y="-1"/>
              <a:ext cx="7010400" cy="1488663"/>
            </a:xfrm>
            <a:prstGeom prst="rect">
              <a:avLst/>
            </a:prstGeom>
            <a:ln w="12700" cap="flat">
              <a:noFill/>
              <a:miter lim="400000"/>
            </a:ln>
            <a:effectLst/>
          </p:spPr>
        </p:pic>
        <p:sp>
          <p:nvSpPr>
            <p:cNvPr id="539" name="Shape 539"/>
            <p:cNvSpPr/>
            <p:nvPr/>
          </p:nvSpPr>
          <p:spPr>
            <a:xfrm>
              <a:off x="876299" y="3505200"/>
              <a:ext cx="5140962" cy="8840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8" tIns="45718" rIns="45718" bIns="45718" numCol="1" anchor="t">
              <a:spAutoFit/>
            </a:bodyPr>
            <a:lstStyle>
              <a:lvl1pPr algn="ctr">
                <a:defRPr sz="1800" b="1">
                  <a:ln w="9523">
                    <a:solidFill>
                      <a:srgbClr val="000000"/>
                    </a:solidFill>
                  </a:ln>
                  <a:solidFill>
                    <a:srgbClr val="920107"/>
                  </a:solidFill>
                  <a:latin typeface="Arial"/>
                  <a:ea typeface="Arial"/>
                  <a:cs typeface="Arial"/>
                  <a:sym typeface="Arial"/>
                </a:defRPr>
              </a:lvl1pPr>
            </a:lstStyle>
            <a:p>
              <a:r>
                <a:t>ACBN0 correctly predicts the stability of the antiferromagnetic insulator state of TMOs when appropriate</a:t>
              </a:r>
            </a:p>
          </p:txBody>
        </p:sp>
        <p:sp>
          <p:nvSpPr>
            <p:cNvPr id="540" name="Shape 540"/>
            <p:cNvSpPr/>
            <p:nvPr/>
          </p:nvSpPr>
          <p:spPr>
            <a:xfrm flipV="1">
              <a:off x="993139" y="292100"/>
              <a:ext cx="2" cy="233681"/>
            </a:xfrm>
            <a:prstGeom prst="line">
              <a:avLst/>
            </a:prstGeom>
            <a:noFill/>
            <a:ln w="22225" cap="flat">
              <a:solidFill>
                <a:srgbClr val="1E108E"/>
              </a:solidFill>
              <a:prstDash val="solid"/>
              <a:round/>
              <a:tailEnd type="triangle" w="med" len="med"/>
            </a:ln>
            <a:effectLst/>
          </p:spPr>
          <p:txBody>
            <a:bodyPr wrap="square" lIns="45718" tIns="45718" rIns="45718" bIns="45718" numCol="1" anchor="t">
              <a:noAutofit/>
            </a:bodyPr>
            <a:lstStyle/>
            <a:p>
              <a:endParaRPr/>
            </a:p>
          </p:txBody>
        </p:sp>
        <p:sp>
          <p:nvSpPr>
            <p:cNvPr id="541" name="Shape 541"/>
            <p:cNvSpPr/>
            <p:nvPr/>
          </p:nvSpPr>
          <p:spPr>
            <a:xfrm>
              <a:off x="1518919" y="-1"/>
              <a:ext cx="2" cy="233681"/>
            </a:xfrm>
            <a:prstGeom prst="line">
              <a:avLst/>
            </a:prstGeom>
            <a:noFill/>
            <a:ln w="22225" cap="flat">
              <a:solidFill>
                <a:srgbClr val="D29135"/>
              </a:solidFill>
              <a:prstDash val="solid"/>
              <a:round/>
              <a:tailEnd type="triangle" w="med" len="med"/>
            </a:ln>
            <a:effectLst/>
          </p:spPr>
          <p:txBody>
            <a:bodyPr wrap="square" lIns="45718" tIns="45718" rIns="45718" bIns="45718" numCol="1" anchor="t">
              <a:noAutofit/>
            </a:bodyPr>
            <a:lstStyle/>
            <a:p>
              <a:endParaRPr/>
            </a:p>
          </p:txBody>
        </p:sp>
        <p:sp>
          <p:nvSpPr>
            <p:cNvPr id="542" name="Shape 542"/>
            <p:cNvSpPr/>
            <p:nvPr/>
          </p:nvSpPr>
          <p:spPr>
            <a:xfrm flipV="1">
              <a:off x="4756592" y="249082"/>
              <a:ext cx="2" cy="233681"/>
            </a:xfrm>
            <a:prstGeom prst="line">
              <a:avLst/>
            </a:prstGeom>
            <a:noFill/>
            <a:ln w="22225" cap="flat">
              <a:solidFill>
                <a:srgbClr val="1E108E"/>
              </a:solidFill>
              <a:prstDash val="solid"/>
              <a:round/>
              <a:tailEnd type="triangle" w="med" len="med"/>
            </a:ln>
            <a:effectLst/>
          </p:spPr>
          <p:txBody>
            <a:bodyPr wrap="square" lIns="45718" tIns="45718" rIns="45718" bIns="45718" numCol="1" anchor="t">
              <a:noAutofit/>
            </a:bodyPr>
            <a:lstStyle/>
            <a:p>
              <a:endParaRPr/>
            </a:p>
          </p:txBody>
        </p:sp>
        <p:sp>
          <p:nvSpPr>
            <p:cNvPr id="543" name="Shape 543"/>
            <p:cNvSpPr/>
            <p:nvPr/>
          </p:nvSpPr>
          <p:spPr>
            <a:xfrm flipV="1">
              <a:off x="2804158" y="292100"/>
              <a:ext cx="2" cy="233681"/>
            </a:xfrm>
            <a:prstGeom prst="line">
              <a:avLst/>
            </a:prstGeom>
            <a:noFill/>
            <a:ln w="22225" cap="flat">
              <a:solidFill>
                <a:srgbClr val="1E108E"/>
              </a:solidFill>
              <a:prstDash val="solid"/>
              <a:round/>
              <a:tailEnd type="triangle" w="med" len="med"/>
            </a:ln>
            <a:effectLst/>
          </p:spPr>
          <p:txBody>
            <a:bodyPr wrap="square" lIns="45718" tIns="45718" rIns="45718" bIns="45718" numCol="1" anchor="t">
              <a:noAutofit/>
            </a:bodyPr>
            <a:lstStyle/>
            <a:p>
              <a:endParaRPr/>
            </a:p>
          </p:txBody>
        </p:sp>
        <p:sp>
          <p:nvSpPr>
            <p:cNvPr id="544" name="Shape 544"/>
            <p:cNvSpPr/>
            <p:nvPr/>
          </p:nvSpPr>
          <p:spPr>
            <a:xfrm>
              <a:off x="3103767" y="606106"/>
              <a:ext cx="2" cy="233681"/>
            </a:xfrm>
            <a:prstGeom prst="line">
              <a:avLst/>
            </a:prstGeom>
            <a:noFill/>
            <a:ln w="22225" cap="flat">
              <a:solidFill>
                <a:srgbClr val="D29135"/>
              </a:solidFill>
              <a:prstDash val="solid"/>
              <a:round/>
              <a:tailEnd type="triangle" w="med" len="med"/>
            </a:ln>
            <a:effectLst/>
          </p:spPr>
          <p:txBody>
            <a:bodyPr wrap="square" lIns="45718" tIns="45718" rIns="45718" bIns="45718" numCol="1" anchor="t">
              <a:noAutofit/>
            </a:bodyPr>
            <a:lstStyle/>
            <a:p>
              <a:endParaRPr/>
            </a:p>
          </p:txBody>
        </p:sp>
      </p:grpSp>
      <p:pic>
        <p:nvPicPr>
          <p:cNvPr id="546" name="image93.png" descr="MnO-Jtable.pdf"/>
          <p:cNvPicPr>
            <a:picLocks noChangeAspect="1"/>
          </p:cNvPicPr>
          <p:nvPr/>
        </p:nvPicPr>
        <p:blipFill>
          <a:blip r:embed="rId3">
            <a:extLst/>
          </a:blip>
          <a:srcRect l="2485" t="9670" r="3799" b="35507"/>
          <a:stretch>
            <a:fillRect/>
          </a:stretch>
        </p:blipFill>
        <p:spPr>
          <a:xfrm>
            <a:off x="346239" y="2326029"/>
            <a:ext cx="8569510" cy="3756679"/>
          </a:xfrm>
          <a:prstGeom prst="rect">
            <a:avLst/>
          </a:prstGeom>
          <a:ln w="12700">
            <a:miter lim="400000"/>
          </a:ln>
        </p:spPr>
      </p:pic>
      <p:sp>
        <p:nvSpPr>
          <p:cNvPr id="547" name="Shape 547"/>
          <p:cNvSpPr/>
          <p:nvPr/>
        </p:nvSpPr>
        <p:spPr>
          <a:xfrm>
            <a:off x="1143000" y="6059268"/>
            <a:ext cx="6705600"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sz="1800" b="1">
                <a:ln w="9523">
                  <a:solidFill>
                    <a:srgbClr val="000000"/>
                  </a:solidFill>
                </a:ln>
                <a:solidFill>
                  <a:srgbClr val="920107"/>
                </a:solidFill>
                <a:latin typeface="Arial"/>
                <a:ea typeface="Arial"/>
                <a:cs typeface="Arial"/>
                <a:sym typeface="Arial"/>
              </a:defRPr>
            </a:lvl1pPr>
          </a:lstStyle>
          <a:p>
            <a:r>
              <a:t>ACBN0 correctly predicts the stability of the antiferromagnetic insulator state of TMOs when appropriate</a:t>
            </a:r>
          </a:p>
        </p:txBody>
      </p:sp>
      <p:sp>
        <p:nvSpPr>
          <p:cNvPr id="548" name="Shape 548"/>
          <p:cNvSpPr/>
          <p:nvPr/>
        </p:nvSpPr>
        <p:spPr>
          <a:xfrm>
            <a:off x="373207" y="4476763"/>
            <a:ext cx="8540792" cy="316859"/>
          </a:xfrm>
          <a:prstGeom prst="rect">
            <a:avLst/>
          </a:prstGeom>
          <a:ln w="25400">
            <a:solidFill>
              <a:schemeClr val="accent6"/>
            </a:solidFill>
          </a:ln>
        </p:spPr>
        <p:txBody>
          <a:bodyPr lIns="45718" tIns="45718" rIns="45718" bIns="45718"/>
          <a:lstStyle/>
          <a:p>
            <a:pPr>
              <a:defRPr>
                <a:latin typeface="Arial"/>
                <a:ea typeface="Arial"/>
                <a:cs typeface="Arial"/>
                <a:sym typeface="Arial"/>
              </a:defRPr>
            </a:pPr>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p:nvPr/>
        </p:nvSpPr>
        <p:spPr>
          <a:xfrm>
            <a:off x="304800" y="2080858"/>
            <a:ext cx="8610600" cy="95410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lvl="0" algn="ctr">
              <a:buSzPct val="100000"/>
              <a:defRPr sz="1800"/>
            </a:pPr>
            <a:r>
              <a:rPr lang="en-US" sz="2800" dirty="0" smtClean="0">
                <a:latin typeface="+mn-lt"/>
              </a:rPr>
              <a:t>Validation of the ACBN0 functional:</a:t>
            </a:r>
          </a:p>
          <a:p>
            <a:pPr lvl="0" algn="ctr">
              <a:buSzPct val="100000"/>
              <a:defRPr sz="1800"/>
            </a:pPr>
            <a:r>
              <a:rPr lang="en-US" sz="2800" dirty="0" smtClean="0">
                <a:latin typeface="+mn-lt"/>
              </a:rPr>
              <a:t>Zn and Cd </a:t>
            </a:r>
            <a:r>
              <a:rPr lang="en-US" sz="2800" dirty="0" err="1" smtClean="0">
                <a:latin typeface="+mn-lt"/>
              </a:rPr>
              <a:t>oxichalcogenides</a:t>
            </a:r>
            <a:endParaRPr lang="en-US" sz="2800" dirty="0">
              <a:latin typeface="+mn-lt"/>
            </a:endParaRPr>
          </a:p>
        </p:txBody>
      </p:sp>
      <p:pic>
        <p:nvPicPr>
          <p:cNvPr id="3" name="Picture 2" descr="Screen Shot 2015-08-21 at 10.15.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 y="3359793"/>
            <a:ext cx="8915400" cy="263621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Title 1"/>
          <p:cNvSpPr>
            <a:spLocks noGrp="1"/>
          </p:cNvSpPr>
          <p:nvPr>
            <p:ph type="title"/>
          </p:nvPr>
        </p:nvSpPr>
        <p:spPr>
          <a:xfrm>
            <a:off x="685800" y="165100"/>
            <a:ext cx="7772400" cy="1460500"/>
          </a:xfrm>
        </p:spPr>
        <p:txBody>
          <a:bodyPr/>
          <a:lstStyle/>
          <a:p>
            <a:r>
              <a:rPr lang="en-US" sz="3600" dirty="0"/>
              <a:t>Novel </a:t>
            </a:r>
            <a:r>
              <a:rPr lang="en-US" sz="3600" dirty="0" smtClean="0">
                <a:ln w="9335">
                  <a:solidFill/>
                </a:ln>
                <a:effectLst>
                  <a:outerShdw blurRad="25146" dist="25146" dir="2700000" rotWithShape="0">
                    <a:srgbClr val="000000">
                      <a:alpha val="40000"/>
                    </a:srgbClr>
                  </a:outerShdw>
                </a:effectLst>
              </a:rPr>
              <a:t>HT- </a:t>
            </a:r>
            <a:r>
              <a:rPr lang="en-US" sz="3600" dirty="0">
                <a:ln w="9335">
                  <a:solidFill/>
                </a:ln>
                <a:effectLst>
                  <a:outerShdw blurRad="25146" dist="25146" dir="2700000" rotWithShape="0">
                    <a:srgbClr val="000000">
                      <a:alpha val="40000"/>
                    </a:srgbClr>
                  </a:outerShdw>
                </a:effectLst>
              </a:rPr>
              <a:t>enabling </a:t>
            </a:r>
            <a:r>
              <a:rPr lang="en-US" sz="3600" dirty="0" smtClean="0"/>
              <a:t>tools </a:t>
            </a:r>
            <a:r>
              <a:rPr lang="en-US" sz="3600" dirty="0"/>
              <a:t>for accelerated materials </a:t>
            </a:r>
            <a:r>
              <a:rPr lang="en-US" sz="3600" dirty="0" smtClean="0"/>
              <a:t>replacement</a:t>
            </a:r>
            <a:endParaRPr lang="en-US" sz="3600" dirty="0"/>
          </a:p>
        </p:txBody>
      </p:sp>
      <p:sp>
        <p:nvSpPr>
          <p:cNvPr id="5" name="Slide Number Placeholder 4"/>
          <p:cNvSpPr txBox="1">
            <a:spLocks/>
          </p:cNvSpPr>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ea typeface="Arial"/>
                <a:cs typeface="Arial"/>
                <a:sym typeface="Arial"/>
              </a:defRPr>
            </a:lvl1pPr>
            <a:lvl2pPr indent="457200">
              <a:defRPr sz="1600">
                <a:latin typeface="Arial"/>
                <a:ea typeface="Arial"/>
                <a:cs typeface="Arial"/>
                <a:sym typeface="Arial"/>
              </a:defRPr>
            </a:lvl2pPr>
            <a:lvl3pPr indent="914400">
              <a:defRPr sz="1600">
                <a:latin typeface="Arial"/>
                <a:ea typeface="Arial"/>
                <a:cs typeface="Arial"/>
                <a:sym typeface="Arial"/>
              </a:defRPr>
            </a:lvl3pPr>
            <a:lvl4pPr indent="1371600">
              <a:defRPr sz="1600">
                <a:latin typeface="Arial"/>
                <a:ea typeface="Arial"/>
                <a:cs typeface="Arial"/>
                <a:sym typeface="Arial"/>
              </a:defRPr>
            </a:lvl4pPr>
            <a:lvl5pPr indent="1828800">
              <a:defRPr sz="1600">
                <a:latin typeface="Arial"/>
                <a:ea typeface="Arial"/>
                <a:cs typeface="Arial"/>
                <a:sym typeface="Arial"/>
              </a:defRPr>
            </a:lvl5pPr>
            <a:lvl6pPr indent="2286000">
              <a:defRPr sz="1600">
                <a:latin typeface="Arial"/>
                <a:ea typeface="Arial"/>
                <a:cs typeface="Arial"/>
                <a:sym typeface="Arial"/>
              </a:defRPr>
            </a:lvl6pPr>
            <a:lvl7pPr indent="2743200">
              <a:defRPr sz="1600">
                <a:latin typeface="Arial"/>
                <a:ea typeface="Arial"/>
                <a:cs typeface="Arial"/>
                <a:sym typeface="Arial"/>
              </a:defRPr>
            </a:lvl7pPr>
            <a:lvl8pPr indent="3200400">
              <a:defRPr sz="1600">
                <a:latin typeface="Arial"/>
                <a:ea typeface="Arial"/>
                <a:cs typeface="Arial"/>
                <a:sym typeface="Arial"/>
              </a:defRPr>
            </a:lvl8pPr>
            <a:lvl9pPr indent="3657600">
              <a:defRPr sz="1600">
                <a:latin typeface="Arial"/>
                <a:ea typeface="Arial"/>
                <a:cs typeface="Arial"/>
                <a:sym typeface="Arial"/>
              </a:defRPr>
            </a:lvl9pPr>
          </a:lstStyle>
          <a:p>
            <a:fld id="{5BE20D20-E748-3F43-A64D-9046B707C0FC}" type="slidenum">
              <a:rPr lang="en-US" smtClean="0"/>
              <a:pPr/>
              <a:t>28</a:t>
            </a:fld>
            <a:endParaRPr lang="en-US" dirty="0"/>
          </a:p>
        </p:txBody>
      </p:sp>
    </p:spTree>
    <p:extLst>
      <p:ext uri="{BB962C8B-B14F-4D97-AF65-F5344CB8AC3E}">
        <p14:creationId xmlns:p14="http://schemas.microsoft.com/office/powerpoint/2010/main" val="2538669128"/>
      </p:ext>
    </p:extLst>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 name="image94.png" descr="energy-gap.eps"/>
          <p:cNvPicPr>
            <a:picLocks noChangeAspect="1"/>
          </p:cNvPicPr>
          <p:nvPr/>
        </p:nvPicPr>
        <p:blipFill>
          <a:blip r:embed="rId2">
            <a:extLst/>
          </a:blip>
          <a:stretch>
            <a:fillRect/>
          </a:stretch>
        </p:blipFill>
        <p:spPr>
          <a:xfrm>
            <a:off x="0" y="2920744"/>
            <a:ext cx="9144000" cy="3736884"/>
          </a:xfrm>
          <a:prstGeom prst="rect">
            <a:avLst/>
          </a:prstGeom>
          <a:ln w="12700">
            <a:miter lim="400000"/>
          </a:ln>
        </p:spPr>
      </p:pic>
      <p:sp>
        <p:nvSpPr>
          <p:cNvPr id="551" name="Shape 551"/>
          <p:cNvSpPr>
            <a:spLocks noGrp="1"/>
          </p:cNvSpPr>
          <p:nvPr>
            <p:ph type="title"/>
          </p:nvPr>
        </p:nvSpPr>
        <p:spPr>
          <a:xfrm>
            <a:off x="685800" y="76200"/>
            <a:ext cx="7772400" cy="914400"/>
          </a:xfrm>
          <a:prstGeom prst="rect">
            <a:avLst/>
          </a:prstGeom>
        </p:spPr>
        <p:txBody>
          <a:bodyPr lIns="0" tIns="0" rIns="0" bIns="0"/>
          <a:lstStyle/>
          <a:p>
            <a:r>
              <a:t>ZnX and CdX oxides and chalcogenides (X=O,S,Se,Te) - electronic properties</a:t>
            </a:r>
          </a:p>
        </p:txBody>
      </p:sp>
      <p:pic>
        <p:nvPicPr>
          <p:cNvPr id="552" name="image95.png" descr="Screen Shot 2014-06-04 at 1.14.22 PM.png"/>
          <p:cNvPicPr>
            <a:picLocks noChangeAspect="1"/>
          </p:cNvPicPr>
          <p:nvPr/>
        </p:nvPicPr>
        <p:blipFill>
          <a:blip r:embed="rId3">
            <a:extLst/>
          </a:blip>
          <a:stretch>
            <a:fillRect/>
          </a:stretch>
        </p:blipFill>
        <p:spPr>
          <a:xfrm>
            <a:off x="2209800" y="1116698"/>
            <a:ext cx="4572000" cy="1855102"/>
          </a:xfrm>
          <a:prstGeom prst="rect">
            <a:avLst/>
          </a:prstGeom>
          <a:ln w="12700">
            <a:miter lim="400000"/>
          </a:ln>
        </p:spPr>
      </p:pic>
      <p:sp>
        <p:nvSpPr>
          <p:cNvPr id="553" name="Shape 553"/>
          <p:cNvSpPr/>
          <p:nvPr/>
        </p:nvSpPr>
        <p:spPr>
          <a:xfrm>
            <a:off x="2139918" y="983257"/>
            <a:ext cx="304802" cy="228602"/>
          </a:xfrm>
          <a:prstGeom prst="rect">
            <a:avLst/>
          </a:prstGeom>
          <a:solidFill>
            <a:srgbClr val="FFFFFF"/>
          </a:solidFill>
          <a:ln w="12700">
            <a:miter lim="400000"/>
          </a:ln>
        </p:spPr>
        <p:txBody>
          <a:bodyPr lIns="45718" tIns="45718" rIns="45718" bIns="45718"/>
          <a:lstStyle/>
          <a:p>
            <a:pPr>
              <a:defRPr sz="3000">
                <a:latin typeface="Arial"/>
                <a:ea typeface="Arial"/>
                <a:cs typeface="Arial"/>
                <a:sym typeface="Arial"/>
              </a:defRPr>
            </a:pPr>
            <a:endParaRPr/>
          </a:p>
        </p:txBody>
      </p:sp>
      <p:sp>
        <p:nvSpPr>
          <p:cNvPr id="554" name="Shape 554"/>
          <p:cNvSpPr/>
          <p:nvPr/>
        </p:nvSpPr>
        <p:spPr>
          <a:xfrm>
            <a:off x="3282917" y="1098780"/>
            <a:ext cx="304802" cy="106758"/>
          </a:xfrm>
          <a:prstGeom prst="rect">
            <a:avLst/>
          </a:prstGeom>
          <a:solidFill>
            <a:srgbClr val="FFFFFF"/>
          </a:solidFill>
          <a:ln w="12700">
            <a:miter lim="400000"/>
          </a:ln>
        </p:spPr>
        <p:txBody>
          <a:bodyPr lIns="45718" tIns="45718" rIns="45718" bIns="45718"/>
          <a:lstStyle/>
          <a:p>
            <a:pPr>
              <a:defRPr sz="3000">
                <a:latin typeface="Arial"/>
                <a:ea typeface="Arial"/>
                <a:cs typeface="Arial"/>
                <a:sym typeface="Arial"/>
              </a:defRPr>
            </a:pPr>
            <a:endParaRPr/>
          </a:p>
        </p:txBody>
      </p:sp>
      <p:sp>
        <p:nvSpPr>
          <p:cNvPr id="555" name="Shape 555"/>
          <p:cNvSpPr/>
          <p:nvPr/>
        </p:nvSpPr>
        <p:spPr>
          <a:xfrm>
            <a:off x="4953000" y="1116698"/>
            <a:ext cx="304800" cy="82521"/>
          </a:xfrm>
          <a:prstGeom prst="rect">
            <a:avLst/>
          </a:prstGeom>
          <a:solidFill>
            <a:srgbClr val="FFFFFF"/>
          </a:solidFill>
          <a:ln w="12700">
            <a:miter lim="400000"/>
          </a:ln>
        </p:spPr>
        <p:txBody>
          <a:bodyPr lIns="45718" tIns="45718" rIns="45718" bIns="45718"/>
          <a:lstStyle/>
          <a:p>
            <a:pPr>
              <a:defRPr sz="3000">
                <a:latin typeface="Arial"/>
                <a:ea typeface="Arial"/>
                <a:cs typeface="Arial"/>
                <a:sym typeface="Arial"/>
              </a:defRPr>
            </a:pPr>
            <a:endParaRPr/>
          </a:p>
        </p:txBody>
      </p:sp>
      <p:sp>
        <p:nvSpPr>
          <p:cNvPr id="556" name="Shape 556"/>
          <p:cNvSpPr/>
          <p:nvPr/>
        </p:nvSpPr>
        <p:spPr>
          <a:xfrm>
            <a:off x="2590799" y="2895599"/>
            <a:ext cx="363795" cy="31339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r>
              <a:t>wz</a:t>
            </a:r>
          </a:p>
        </p:txBody>
      </p:sp>
      <p:sp>
        <p:nvSpPr>
          <p:cNvPr id="557" name="Shape 557"/>
          <p:cNvSpPr/>
          <p:nvPr/>
        </p:nvSpPr>
        <p:spPr>
          <a:xfrm>
            <a:off x="3962399" y="2895599"/>
            <a:ext cx="329862" cy="31339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r>
              <a:t>zb</a:t>
            </a:r>
          </a:p>
        </p:txBody>
      </p:sp>
      <p:sp>
        <p:nvSpPr>
          <p:cNvPr id="558" name="Shape 558"/>
          <p:cNvSpPr/>
          <p:nvPr/>
        </p:nvSpPr>
        <p:spPr>
          <a:xfrm>
            <a:off x="5791200" y="2895599"/>
            <a:ext cx="296226" cy="31339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r>
              <a:t>rs</a:t>
            </a: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Shape 123"/>
          <p:cNvSpPr>
            <a:spLocks noGrp="1"/>
          </p:cNvSpPr>
          <p:nvPr>
            <p:ph type="title"/>
          </p:nvPr>
        </p:nvSpPr>
        <p:spPr>
          <a:prstGeom prst="rect">
            <a:avLst/>
          </a:prstGeom>
        </p:spPr>
        <p:txBody>
          <a:bodyPr/>
          <a:lstStyle/>
          <a:p>
            <a:endParaRPr/>
          </a:p>
        </p:txBody>
      </p:sp>
      <p:sp>
        <p:nvSpPr>
          <p:cNvPr id="124" name="Shape 124"/>
          <p:cNvSpPr>
            <a:spLocks noGrp="1"/>
          </p:cNvSpPr>
          <p:nvPr>
            <p:ph type="body" idx="1"/>
          </p:nvPr>
        </p:nvSpPr>
        <p:spPr>
          <a:prstGeom prst="rect">
            <a:avLst/>
          </a:prstGeom>
        </p:spPr>
        <p:txBody>
          <a:bodyPr/>
          <a:lstStyle/>
          <a:p>
            <a:endParaRPr/>
          </a:p>
        </p:txBody>
      </p:sp>
      <p:pic>
        <p:nvPicPr>
          <p:cNvPr id="125" name="day5_talk1_Page_03.jpg"/>
          <p:cNvPicPr>
            <a:picLocks noChangeAspect="1"/>
          </p:cNvPicPr>
          <p:nvPr/>
        </p:nvPicPr>
        <p:blipFill>
          <a:blip r:embed="rId2">
            <a:extLst/>
          </a:blip>
          <a:stretch>
            <a:fillRect/>
          </a:stretch>
        </p:blipFill>
        <p:spPr>
          <a:xfrm>
            <a:off x="0" y="-102692"/>
            <a:ext cx="9144000" cy="7063383"/>
          </a:xfrm>
          <a:prstGeom prst="rect">
            <a:avLst/>
          </a:prstGeom>
          <a:ln w="12700">
            <a:miter lim="400000"/>
          </a:ln>
        </p:spPr>
      </p:pic>
    </p:spTree>
    <p:extLst>
      <p:ext uri="{BB962C8B-B14F-4D97-AF65-F5344CB8AC3E}">
        <p14:creationId xmlns:p14="http://schemas.microsoft.com/office/powerpoint/2010/main" val="3264599267"/>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 name="Shape 434"/>
          <p:cNvSpPr>
            <a:spLocks noGrp="1"/>
          </p:cNvSpPr>
          <p:nvPr>
            <p:ph type="title"/>
          </p:nvPr>
        </p:nvSpPr>
        <p:spPr>
          <a:xfrm>
            <a:off x="-27681" y="-1"/>
            <a:ext cx="9260086" cy="1182293"/>
          </a:xfrm>
          <a:prstGeom prst="rect">
            <a:avLst/>
          </a:prstGeom>
        </p:spPr>
        <p:txBody>
          <a:bodyPr lIns="0" tIns="0" rIns="0" bIns="0">
            <a:normAutofit/>
          </a:bodyPr>
          <a:lstStyle>
            <a:lvl1pPr>
              <a:defRPr sz="3200"/>
            </a:lvl1pPr>
          </a:lstStyle>
          <a:p>
            <a:pPr lvl="0">
              <a:defRPr sz="1800">
                <a:ln>
                  <a:noFill/>
                </a:ln>
                <a:solidFill>
                  <a:srgbClr val="000000"/>
                </a:solidFill>
                <a:effectLst/>
              </a:defRPr>
            </a:pPr>
            <a:r>
              <a:rPr sz="3200">
                <a:ln>
                  <a:solidFill/>
                </a:ln>
                <a:solidFill>
                  <a:srgbClr val="7324C1"/>
                </a:solidFill>
                <a:effectLst>
                  <a:outerShdw blurRad="25400" dist="25400" dir="2700000" rotWithShape="0">
                    <a:srgbClr val="000000">
                      <a:alpha val="40000"/>
                    </a:srgbClr>
                  </a:outerShdw>
                </a:effectLst>
              </a:rPr>
              <a:t>Validation of ACBN0</a:t>
            </a:r>
          </a:p>
        </p:txBody>
      </p:sp>
      <p:sp>
        <p:nvSpPr>
          <p:cNvPr id="435" name="Shape 435"/>
          <p:cNvSpPr/>
          <p:nvPr/>
        </p:nvSpPr>
        <p:spPr>
          <a:xfrm>
            <a:off x="1205381" y="5715000"/>
            <a:ext cx="6540659" cy="7926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lvl="0" algn="ctr">
              <a:defRPr sz="1800"/>
            </a:pPr>
            <a:r>
              <a:rPr sz="2400">
                <a:ln>
                  <a:solidFill/>
                </a:ln>
                <a:solidFill>
                  <a:srgbClr val="8B1D80"/>
                </a:solidFill>
                <a:latin typeface="Arial Bold"/>
                <a:ea typeface="Arial Bold"/>
                <a:cs typeface="Arial Bold"/>
                <a:sym typeface="Arial Bold"/>
              </a:rPr>
              <a:t>Accuracy comparable with EXX functionals </a:t>
            </a:r>
          </a:p>
          <a:p>
            <a:pPr lvl="0" algn="ctr">
              <a:defRPr sz="1800"/>
            </a:pPr>
            <a:r>
              <a:rPr sz="2400">
                <a:ln>
                  <a:solidFill/>
                </a:ln>
                <a:solidFill>
                  <a:srgbClr val="8B1D80"/>
                </a:solidFill>
                <a:latin typeface="Arial Bold"/>
                <a:ea typeface="Arial Bold"/>
                <a:cs typeface="Arial Bold"/>
                <a:sym typeface="Arial Bold"/>
              </a:rPr>
              <a:t>and many-body calculations!!</a:t>
            </a:r>
          </a:p>
        </p:txBody>
      </p:sp>
      <p:pic>
        <p:nvPicPr>
          <p:cNvPr id="436" name="image86.png" descr="Screen Shot 2014-06-12 at 2.06.36 PM.png"/>
          <p:cNvPicPr/>
          <p:nvPr/>
        </p:nvPicPr>
        <p:blipFill>
          <a:blip r:embed="rId2">
            <a:extLst/>
          </a:blip>
          <a:stretch>
            <a:fillRect/>
          </a:stretch>
        </p:blipFill>
        <p:spPr>
          <a:xfrm>
            <a:off x="855321" y="838200"/>
            <a:ext cx="5176531" cy="4911565"/>
          </a:xfrm>
          <a:prstGeom prst="rect">
            <a:avLst/>
          </a:prstGeom>
          <a:ln w="12700">
            <a:miter lim="400000"/>
          </a:ln>
        </p:spPr>
      </p:pic>
      <p:sp>
        <p:nvSpPr>
          <p:cNvPr id="2" name="TextBox 1"/>
          <p:cNvSpPr txBox="1"/>
          <p:nvPr/>
        </p:nvSpPr>
        <p:spPr>
          <a:xfrm>
            <a:off x="5850430" y="2495833"/>
            <a:ext cx="2229635" cy="4616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chemeClr val="accent1">
                    <a:lumMod val="75000"/>
                  </a:schemeClr>
                </a:solidFill>
                <a:effectLst/>
                <a:uFillTx/>
                <a:latin typeface="Arial"/>
                <a:ea typeface="Arial"/>
                <a:cs typeface="Arial"/>
                <a:sym typeface="Arial"/>
              </a:rPr>
              <a:t>AFLOWLIB v.2</a:t>
            </a:r>
            <a:endParaRPr kumimoji="0" lang="en-US" sz="2400" b="1" i="0" u="none" strike="noStrike" cap="none" spc="0" normalizeH="0" baseline="0" dirty="0">
              <a:ln>
                <a:noFill/>
              </a:ln>
              <a:solidFill>
                <a:schemeClr val="accent1">
                  <a:lumMod val="75000"/>
                </a:schemeClr>
              </a:solidFill>
              <a:effectLst/>
              <a:uFillTx/>
              <a:latin typeface="Arial"/>
              <a:ea typeface="Arial"/>
              <a:cs typeface="Arial"/>
              <a:sym typeface="Arial"/>
            </a:endParaRPr>
          </a:p>
        </p:txBody>
      </p:sp>
      <p:sp>
        <p:nvSpPr>
          <p:cNvPr id="6" name="TextBox 5"/>
          <p:cNvSpPr txBox="1"/>
          <p:nvPr/>
        </p:nvSpPr>
        <p:spPr>
          <a:xfrm>
            <a:off x="5850430" y="3368386"/>
            <a:ext cx="2641106" cy="12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FF0000"/>
                </a:solidFill>
                <a:effectLst/>
                <a:uFillTx/>
                <a:latin typeface="Arial"/>
                <a:ea typeface="Arial"/>
                <a:cs typeface="Arial"/>
                <a:sym typeface="Arial"/>
              </a:rPr>
              <a:t>AFLOWLIB v.1, </a:t>
            </a:r>
          </a:p>
          <a:p>
            <a:pPr marL="0" marR="0" indent="0" algn="l" defTabSz="914400" rtl="0" fontAlgn="auto" latinLnBrk="1" hangingPunct="0">
              <a:lnSpc>
                <a:spcPct val="100000"/>
              </a:lnSpc>
              <a:spcBef>
                <a:spcPts val="0"/>
              </a:spcBef>
              <a:spcAft>
                <a:spcPts val="0"/>
              </a:spcAft>
              <a:buClrTx/>
              <a:buSzTx/>
              <a:buFontTx/>
              <a:buNone/>
              <a:tabLst/>
            </a:pPr>
            <a:r>
              <a:rPr lang="en-US" sz="2400" b="1" dirty="0" smtClean="0">
                <a:solidFill>
                  <a:srgbClr val="FF0000"/>
                </a:solidFill>
              </a:rPr>
              <a:t>Materials Project.</a:t>
            </a:r>
          </a:p>
          <a:p>
            <a:pPr marL="0" marR="0" indent="0" algn="l" defTabSz="9144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err="1" smtClean="0">
                <a:ln>
                  <a:noFill/>
                </a:ln>
                <a:solidFill>
                  <a:srgbClr val="FF0000"/>
                </a:solidFill>
                <a:effectLst/>
                <a:uFillTx/>
                <a:sym typeface="Arial"/>
              </a:rPr>
              <a:t>AiiDA</a:t>
            </a:r>
            <a:r>
              <a:rPr lang="en-US" sz="2400" b="1" dirty="0" smtClean="0">
                <a:solidFill>
                  <a:srgbClr val="FF0000"/>
                </a:solidFill>
              </a:rPr>
              <a:t>…</a:t>
            </a:r>
            <a:endParaRPr kumimoji="0" lang="en-US" sz="2400" b="1" i="0" u="none" strike="noStrike" cap="none" spc="0" normalizeH="0" baseline="0" dirty="0">
              <a:ln>
                <a:noFill/>
              </a:ln>
              <a:solidFill>
                <a:srgbClr val="FF0000"/>
              </a:solidFill>
              <a:effectLst/>
              <a:uFillTx/>
              <a:sym typeface="Arial"/>
            </a:endParaRPr>
          </a:p>
        </p:txBody>
      </p:sp>
      <p:cxnSp>
        <p:nvCxnSpPr>
          <p:cNvPr id="4" name="Straight Arrow Connector 3"/>
          <p:cNvCxnSpPr/>
          <p:nvPr/>
        </p:nvCxnSpPr>
        <p:spPr>
          <a:xfrm flipH="1">
            <a:off x="4950233" y="3796682"/>
            <a:ext cx="900197" cy="103664"/>
          </a:xfrm>
          <a:prstGeom prst="straightConnector1">
            <a:avLst/>
          </a:prstGeom>
          <a:noFill/>
          <a:ln w="25400" cap="flat">
            <a:solidFill>
              <a:srgbClr val="FF0000"/>
            </a:solidFill>
            <a:prstDash val="solid"/>
            <a:bevel/>
            <a:tailEnd type="arrow"/>
          </a:ln>
          <a:effectLst/>
        </p:spPr>
        <p:style>
          <a:lnRef idx="0">
            <a:scrgbClr r="0" g="0" b="0"/>
          </a:lnRef>
          <a:fillRef idx="0">
            <a:scrgbClr r="0" g="0" b="0"/>
          </a:fillRef>
          <a:effectRef idx="0">
            <a:scrgbClr r="0" g="0" b="0"/>
          </a:effectRef>
          <a:fontRef idx="none"/>
        </p:style>
      </p:cxnSp>
      <p:cxnSp>
        <p:nvCxnSpPr>
          <p:cNvPr id="7" name="Straight Arrow Connector 6"/>
          <p:cNvCxnSpPr>
            <a:stCxn id="2" idx="1"/>
          </p:cNvCxnSpPr>
          <p:nvPr/>
        </p:nvCxnSpPr>
        <p:spPr>
          <a:xfrm flipH="1" flipV="1">
            <a:off x="4950233" y="2495833"/>
            <a:ext cx="900197" cy="230832"/>
          </a:xfrm>
          <a:prstGeom prst="straightConnector1">
            <a:avLst/>
          </a:prstGeom>
          <a:noFill/>
          <a:ln w="25400" cap="flat">
            <a:solidFill>
              <a:srgbClr val="80B606"/>
            </a:solidFill>
            <a:prstDash val="solid"/>
            <a:bevel/>
            <a:tailEnd type="arrow"/>
          </a:ln>
          <a:effectLst/>
        </p:spPr>
        <p:style>
          <a:lnRef idx="0">
            <a:scrgbClr r="0" g="0" b="0"/>
          </a:lnRef>
          <a:fillRef idx="0">
            <a:scrgbClr r="0" g="0" b="0"/>
          </a:fillRef>
          <a:effectRef idx="0">
            <a:scrgbClr r="0" g="0" b="0"/>
          </a:effectRef>
          <a:fontRef idx="none"/>
        </p:style>
      </p:cxnSp>
      <p:sp>
        <p:nvSpPr>
          <p:cNvPr id="12" name="TextBox 11"/>
          <p:cNvSpPr txBox="1"/>
          <p:nvPr/>
        </p:nvSpPr>
        <p:spPr>
          <a:xfrm>
            <a:off x="5817094" y="984116"/>
            <a:ext cx="3086274" cy="1200326"/>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3366FF"/>
                </a:solidFill>
                <a:effectLst/>
                <a:uFillTx/>
                <a:latin typeface="Arial"/>
                <a:ea typeface="Arial"/>
                <a:cs typeface="Arial"/>
                <a:sym typeface="Arial"/>
              </a:rPr>
              <a:t>Accurate but </a:t>
            </a:r>
          </a:p>
          <a:p>
            <a:pPr marL="0" marR="0" indent="0" algn="l" defTabSz="914400" rtl="0" fontAlgn="auto" latinLnBrk="1"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3366FF"/>
                </a:solidFill>
                <a:effectLst/>
                <a:uFillTx/>
                <a:latin typeface="Arial"/>
                <a:ea typeface="Arial"/>
                <a:cs typeface="Arial"/>
                <a:sym typeface="Arial"/>
              </a:rPr>
              <a:t>prohibitively</a:t>
            </a:r>
            <a:r>
              <a:rPr kumimoji="0" lang="en-US" sz="2400" b="1" i="0" u="none" strike="noStrike" cap="none" spc="0" normalizeH="0" dirty="0" smtClean="0">
                <a:ln>
                  <a:noFill/>
                </a:ln>
                <a:solidFill>
                  <a:srgbClr val="3366FF"/>
                </a:solidFill>
                <a:effectLst/>
                <a:uFillTx/>
                <a:latin typeface="Arial"/>
                <a:ea typeface="Arial"/>
                <a:cs typeface="Arial"/>
                <a:sym typeface="Arial"/>
              </a:rPr>
              <a:t> </a:t>
            </a:r>
          </a:p>
          <a:p>
            <a:pPr marL="0" marR="0" indent="0" algn="l" defTabSz="914400" rtl="0" fontAlgn="auto" latinLnBrk="1" hangingPunct="0">
              <a:lnSpc>
                <a:spcPct val="100000"/>
              </a:lnSpc>
              <a:spcBef>
                <a:spcPts val="0"/>
              </a:spcBef>
              <a:spcAft>
                <a:spcPts val="0"/>
              </a:spcAft>
              <a:buClrTx/>
              <a:buSzTx/>
              <a:buFontTx/>
              <a:buNone/>
              <a:tabLst/>
            </a:pPr>
            <a:r>
              <a:rPr kumimoji="0" lang="en-US" sz="2400" b="1" i="0" u="none" strike="noStrike" cap="none" spc="0" normalizeH="0" dirty="0" smtClean="0">
                <a:ln>
                  <a:noFill/>
                </a:ln>
                <a:solidFill>
                  <a:srgbClr val="3366FF"/>
                </a:solidFill>
                <a:effectLst/>
                <a:uFillTx/>
                <a:latin typeface="Arial"/>
                <a:ea typeface="Arial"/>
                <a:cs typeface="Arial"/>
                <a:sym typeface="Arial"/>
              </a:rPr>
              <a:t>expensive</a:t>
            </a:r>
            <a:endParaRPr kumimoji="0" lang="en-US" sz="2400" b="1" i="0" u="none" strike="noStrike" cap="none" spc="0" normalizeH="0" baseline="0" dirty="0">
              <a:ln>
                <a:noFill/>
              </a:ln>
              <a:solidFill>
                <a:srgbClr val="3366FF"/>
              </a:solidFill>
              <a:effectLst/>
              <a:uFillTx/>
              <a:sym typeface="Arial"/>
            </a:endParaRPr>
          </a:p>
        </p:txBody>
      </p:sp>
      <p:cxnSp>
        <p:nvCxnSpPr>
          <p:cNvPr id="13" name="Straight Arrow Connector 12"/>
          <p:cNvCxnSpPr>
            <a:stCxn id="12" idx="1"/>
          </p:cNvCxnSpPr>
          <p:nvPr/>
        </p:nvCxnSpPr>
        <p:spPr>
          <a:xfrm flipH="1">
            <a:off x="4916897" y="1584279"/>
            <a:ext cx="900197" cy="367510"/>
          </a:xfrm>
          <a:prstGeom prst="straightConnector1">
            <a:avLst/>
          </a:prstGeom>
          <a:noFill/>
          <a:ln w="25400" cap="flat">
            <a:solidFill>
              <a:srgbClr val="3366FF"/>
            </a:solidFill>
            <a:prstDash val="solid"/>
            <a:bevel/>
            <a:tailEnd type="arrow"/>
          </a:ln>
          <a:effectLst/>
        </p:spPr>
        <p:style>
          <a:lnRef idx="0">
            <a:scrgbClr r="0" g="0" b="0"/>
          </a:lnRef>
          <a:fillRef idx="0">
            <a:scrgbClr r="0" g="0" b="0"/>
          </a:fillRef>
          <a:effectRef idx="0">
            <a:scrgbClr r="0" g="0" b="0"/>
          </a:effectRef>
          <a:fontRef idx="none"/>
        </p:style>
      </p:cxnSp>
      <p:sp>
        <p:nvSpPr>
          <p:cNvPr id="11" name="Slide Number Placeholder 4"/>
          <p:cNvSpPr txBox="1">
            <a:spLocks/>
          </p:cNvSpPr>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ea typeface="Arial"/>
                <a:cs typeface="Arial"/>
                <a:sym typeface="Arial"/>
              </a:defRPr>
            </a:lvl1pPr>
            <a:lvl2pPr indent="457200">
              <a:defRPr sz="1600">
                <a:latin typeface="Arial"/>
                <a:ea typeface="Arial"/>
                <a:cs typeface="Arial"/>
                <a:sym typeface="Arial"/>
              </a:defRPr>
            </a:lvl2pPr>
            <a:lvl3pPr indent="914400">
              <a:defRPr sz="1600">
                <a:latin typeface="Arial"/>
                <a:ea typeface="Arial"/>
                <a:cs typeface="Arial"/>
                <a:sym typeface="Arial"/>
              </a:defRPr>
            </a:lvl3pPr>
            <a:lvl4pPr indent="1371600">
              <a:defRPr sz="1600">
                <a:latin typeface="Arial"/>
                <a:ea typeface="Arial"/>
                <a:cs typeface="Arial"/>
                <a:sym typeface="Arial"/>
              </a:defRPr>
            </a:lvl4pPr>
            <a:lvl5pPr indent="1828800">
              <a:defRPr sz="1600">
                <a:latin typeface="Arial"/>
                <a:ea typeface="Arial"/>
                <a:cs typeface="Arial"/>
                <a:sym typeface="Arial"/>
              </a:defRPr>
            </a:lvl5pPr>
            <a:lvl6pPr indent="2286000">
              <a:defRPr sz="1600">
                <a:latin typeface="Arial"/>
                <a:ea typeface="Arial"/>
                <a:cs typeface="Arial"/>
                <a:sym typeface="Arial"/>
              </a:defRPr>
            </a:lvl6pPr>
            <a:lvl7pPr indent="2743200">
              <a:defRPr sz="1600">
                <a:latin typeface="Arial"/>
                <a:ea typeface="Arial"/>
                <a:cs typeface="Arial"/>
                <a:sym typeface="Arial"/>
              </a:defRPr>
            </a:lvl7pPr>
            <a:lvl8pPr indent="3200400">
              <a:defRPr sz="1600">
                <a:latin typeface="Arial"/>
                <a:ea typeface="Arial"/>
                <a:cs typeface="Arial"/>
                <a:sym typeface="Arial"/>
              </a:defRPr>
            </a:lvl8pPr>
            <a:lvl9pPr indent="3657600">
              <a:defRPr sz="1600">
                <a:latin typeface="Arial"/>
                <a:ea typeface="Arial"/>
                <a:cs typeface="Arial"/>
                <a:sym typeface="Arial"/>
              </a:defRPr>
            </a:lvl9pPr>
          </a:lstStyle>
          <a:p>
            <a:fld id="{5BE20D20-E748-3F43-A64D-9046B707C0FC}" type="slidenum">
              <a:rPr lang="en-US" smtClean="0"/>
              <a:pPr/>
              <a:t>30</a:t>
            </a:fld>
            <a:endParaRPr lang="en-US" dirty="0"/>
          </a:p>
        </p:txBody>
      </p:sp>
    </p:spTree>
    <p:extLst>
      <p:ext uri="{BB962C8B-B14F-4D97-AF65-F5344CB8AC3E}">
        <p14:creationId xmlns:p14="http://schemas.microsoft.com/office/powerpoint/2010/main" val="3989268537"/>
      </p:ext>
    </p:extLst>
  </p:cSld>
  <p:clrMapOvr>
    <a:masterClrMapping/>
  </p:clrMapOvr>
  <p:transition spd="med"/>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Band structures</a:t>
            </a:r>
            <a:endParaRPr lang="en-US" sz="4000" dirty="0"/>
          </a:p>
        </p:txBody>
      </p:sp>
      <p:pic>
        <p:nvPicPr>
          <p:cNvPr id="3" name="Picture 2" descr="Screen Shot 2015-08-20 at 9.51.2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29111"/>
            <a:ext cx="9144000" cy="2272579"/>
          </a:xfrm>
          <a:prstGeom prst="rect">
            <a:avLst/>
          </a:prstGeom>
        </p:spPr>
      </p:pic>
      <p:pic>
        <p:nvPicPr>
          <p:cNvPr id="4" name="Picture 3" descr="Screen Shot 2015-08-20 at 9.51.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763"/>
            <a:ext cx="9144000" cy="2108075"/>
          </a:xfrm>
          <a:prstGeom prst="rect">
            <a:avLst/>
          </a:prstGeom>
        </p:spPr>
      </p:pic>
      <p:sp>
        <p:nvSpPr>
          <p:cNvPr id="5" name="Rectangle 4"/>
          <p:cNvSpPr/>
          <p:nvPr/>
        </p:nvSpPr>
        <p:spPr>
          <a:xfrm>
            <a:off x="114300" y="1416411"/>
            <a:ext cx="2235200" cy="2101489"/>
          </a:xfrm>
          <a:prstGeom prst="rect">
            <a:avLst/>
          </a:prstGeom>
          <a:noFill/>
          <a:ln w="25400" cap="flat">
            <a:solidFill>
              <a:schemeClr val="accent6">
                <a:lumMod val="75000"/>
              </a:schemeClr>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Arial"/>
              <a:ea typeface="Arial"/>
              <a:cs typeface="Arial"/>
              <a:sym typeface="Arial"/>
            </a:endParaRPr>
          </a:p>
        </p:txBody>
      </p:sp>
      <p:sp>
        <p:nvSpPr>
          <p:cNvPr id="6" name="Slide Number Placeholder 4"/>
          <p:cNvSpPr txBox="1">
            <a:spLocks/>
          </p:cNvSpPr>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ea typeface="Arial"/>
                <a:cs typeface="Arial"/>
                <a:sym typeface="Arial"/>
              </a:defRPr>
            </a:lvl1pPr>
            <a:lvl2pPr indent="457200">
              <a:defRPr sz="1600">
                <a:latin typeface="Arial"/>
                <a:ea typeface="Arial"/>
                <a:cs typeface="Arial"/>
                <a:sym typeface="Arial"/>
              </a:defRPr>
            </a:lvl2pPr>
            <a:lvl3pPr indent="914400">
              <a:defRPr sz="1600">
                <a:latin typeface="Arial"/>
                <a:ea typeface="Arial"/>
                <a:cs typeface="Arial"/>
                <a:sym typeface="Arial"/>
              </a:defRPr>
            </a:lvl3pPr>
            <a:lvl4pPr indent="1371600">
              <a:defRPr sz="1600">
                <a:latin typeface="Arial"/>
                <a:ea typeface="Arial"/>
                <a:cs typeface="Arial"/>
                <a:sym typeface="Arial"/>
              </a:defRPr>
            </a:lvl4pPr>
            <a:lvl5pPr indent="1828800">
              <a:defRPr sz="1600">
                <a:latin typeface="Arial"/>
                <a:ea typeface="Arial"/>
                <a:cs typeface="Arial"/>
                <a:sym typeface="Arial"/>
              </a:defRPr>
            </a:lvl5pPr>
            <a:lvl6pPr indent="2286000">
              <a:defRPr sz="1600">
                <a:latin typeface="Arial"/>
                <a:ea typeface="Arial"/>
                <a:cs typeface="Arial"/>
                <a:sym typeface="Arial"/>
              </a:defRPr>
            </a:lvl6pPr>
            <a:lvl7pPr indent="2743200">
              <a:defRPr sz="1600">
                <a:latin typeface="Arial"/>
                <a:ea typeface="Arial"/>
                <a:cs typeface="Arial"/>
                <a:sym typeface="Arial"/>
              </a:defRPr>
            </a:lvl7pPr>
            <a:lvl8pPr indent="3200400">
              <a:defRPr sz="1600">
                <a:latin typeface="Arial"/>
                <a:ea typeface="Arial"/>
                <a:cs typeface="Arial"/>
                <a:sym typeface="Arial"/>
              </a:defRPr>
            </a:lvl8pPr>
            <a:lvl9pPr indent="3657600">
              <a:defRPr sz="1600">
                <a:latin typeface="Arial"/>
                <a:ea typeface="Arial"/>
                <a:cs typeface="Arial"/>
                <a:sym typeface="Arial"/>
              </a:defRPr>
            </a:lvl9pPr>
          </a:lstStyle>
          <a:p>
            <a:fld id="{5BE20D20-E748-3F43-A64D-9046B707C0FC}" type="slidenum">
              <a:rPr lang="en-US" smtClean="0"/>
              <a:pPr/>
              <a:t>31</a:t>
            </a:fld>
            <a:endParaRPr lang="en-US" dirty="0"/>
          </a:p>
        </p:txBody>
      </p:sp>
    </p:spTree>
    <p:extLst>
      <p:ext uri="{BB962C8B-B14F-4D97-AF65-F5344CB8AC3E}">
        <p14:creationId xmlns:p14="http://schemas.microsoft.com/office/powerpoint/2010/main" val="14066381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Phonon dispersions</a:t>
            </a:r>
            <a:endParaRPr lang="en-US" sz="4000" dirty="0"/>
          </a:p>
        </p:txBody>
      </p:sp>
      <p:pic>
        <p:nvPicPr>
          <p:cNvPr id="4" name="Picture 3" descr="Screen Shot 2015-08-20 at 9.51.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27220"/>
            <a:ext cx="9144000" cy="2723960"/>
          </a:xfrm>
          <a:prstGeom prst="rect">
            <a:avLst/>
          </a:prstGeom>
        </p:spPr>
      </p:pic>
      <p:pic>
        <p:nvPicPr>
          <p:cNvPr id="5" name="Picture 4" descr="Screen Shot 2015-08-20 at 9.52.0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19490"/>
            <a:ext cx="9144000" cy="2622620"/>
          </a:xfrm>
          <a:prstGeom prst="rect">
            <a:avLst/>
          </a:prstGeom>
        </p:spPr>
      </p:pic>
      <p:sp>
        <p:nvSpPr>
          <p:cNvPr id="7" name="Slide Number Placeholder 4"/>
          <p:cNvSpPr txBox="1">
            <a:spLocks/>
          </p:cNvSpPr>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ea typeface="Arial"/>
                <a:cs typeface="Arial"/>
                <a:sym typeface="Arial"/>
              </a:defRPr>
            </a:lvl1pPr>
            <a:lvl2pPr indent="457200">
              <a:defRPr sz="1600">
                <a:latin typeface="Arial"/>
                <a:ea typeface="Arial"/>
                <a:cs typeface="Arial"/>
                <a:sym typeface="Arial"/>
              </a:defRPr>
            </a:lvl2pPr>
            <a:lvl3pPr indent="914400">
              <a:defRPr sz="1600">
                <a:latin typeface="Arial"/>
                <a:ea typeface="Arial"/>
                <a:cs typeface="Arial"/>
                <a:sym typeface="Arial"/>
              </a:defRPr>
            </a:lvl3pPr>
            <a:lvl4pPr indent="1371600">
              <a:defRPr sz="1600">
                <a:latin typeface="Arial"/>
                <a:ea typeface="Arial"/>
                <a:cs typeface="Arial"/>
                <a:sym typeface="Arial"/>
              </a:defRPr>
            </a:lvl4pPr>
            <a:lvl5pPr indent="1828800">
              <a:defRPr sz="1600">
                <a:latin typeface="Arial"/>
                <a:ea typeface="Arial"/>
                <a:cs typeface="Arial"/>
                <a:sym typeface="Arial"/>
              </a:defRPr>
            </a:lvl5pPr>
            <a:lvl6pPr indent="2286000">
              <a:defRPr sz="1600">
                <a:latin typeface="Arial"/>
                <a:ea typeface="Arial"/>
                <a:cs typeface="Arial"/>
                <a:sym typeface="Arial"/>
              </a:defRPr>
            </a:lvl6pPr>
            <a:lvl7pPr indent="2743200">
              <a:defRPr sz="1600">
                <a:latin typeface="Arial"/>
                <a:ea typeface="Arial"/>
                <a:cs typeface="Arial"/>
                <a:sym typeface="Arial"/>
              </a:defRPr>
            </a:lvl7pPr>
            <a:lvl8pPr indent="3200400">
              <a:defRPr sz="1600">
                <a:latin typeface="Arial"/>
                <a:ea typeface="Arial"/>
                <a:cs typeface="Arial"/>
                <a:sym typeface="Arial"/>
              </a:defRPr>
            </a:lvl8pPr>
            <a:lvl9pPr indent="3657600">
              <a:defRPr sz="1600">
                <a:latin typeface="Arial"/>
                <a:ea typeface="Arial"/>
                <a:cs typeface="Arial"/>
                <a:sym typeface="Arial"/>
              </a:defRPr>
            </a:lvl9pPr>
          </a:lstStyle>
          <a:p>
            <a:fld id="{5BE20D20-E748-3F43-A64D-9046B707C0FC}" type="slidenum">
              <a:rPr lang="en-US" smtClean="0"/>
              <a:pPr/>
              <a:t>32</a:t>
            </a:fld>
            <a:endParaRPr lang="en-US" dirty="0"/>
          </a:p>
        </p:txBody>
      </p:sp>
    </p:spTree>
    <p:extLst>
      <p:ext uri="{BB962C8B-B14F-4D97-AF65-F5344CB8AC3E}">
        <p14:creationId xmlns:p14="http://schemas.microsoft.com/office/powerpoint/2010/main" val="3296779035"/>
      </p:ext>
    </p:extLst>
  </p:cSld>
  <p:clrMapOvr>
    <a:masterClrMapping/>
  </p:clrMapOvr>
  <p:transition spd="med"/>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p:cNvSpPr>
          <p:nvPr>
            <p:ph type="title"/>
          </p:nvPr>
        </p:nvSpPr>
        <p:spPr>
          <a:xfrm>
            <a:off x="685800" y="304800"/>
            <a:ext cx="7772400" cy="609600"/>
          </a:xfrm>
          <a:prstGeom prst="rect">
            <a:avLst/>
          </a:prstGeom>
        </p:spPr>
        <p:txBody>
          <a:bodyPr lIns="0" tIns="0" rIns="0" bIns="0">
            <a:normAutofit/>
          </a:bodyPr>
          <a:lstStyle/>
          <a:p>
            <a:pPr lvl="0">
              <a:defRPr sz="1800">
                <a:ln>
                  <a:noFill/>
                </a:ln>
                <a:solidFill>
                  <a:srgbClr val="000000"/>
                </a:solidFill>
                <a:effectLst/>
              </a:defRPr>
            </a:pPr>
            <a:r>
              <a:rPr sz="3600" dirty="0" smtClean="0">
                <a:ln>
                  <a:solidFill/>
                </a:ln>
                <a:solidFill>
                  <a:srgbClr val="7324C1"/>
                </a:solidFill>
                <a:effectLst>
                  <a:outerShdw blurRad="25400" dist="25400" dir="2700000" rotWithShape="0">
                    <a:srgbClr val="000000">
                      <a:alpha val="40000"/>
                    </a:srgbClr>
                  </a:outerShdw>
                </a:effectLst>
              </a:rPr>
              <a:t>Zn</a:t>
            </a:r>
            <a:r>
              <a:rPr lang="en-US" sz="3600" dirty="0" smtClean="0">
                <a:ln>
                  <a:solidFill/>
                </a:ln>
                <a:solidFill>
                  <a:srgbClr val="7324C1"/>
                </a:solidFill>
                <a:effectLst>
                  <a:outerShdw blurRad="25400" dist="25400" dir="2700000" rotWithShape="0">
                    <a:srgbClr val="000000">
                      <a:alpha val="40000"/>
                    </a:srgbClr>
                  </a:outerShdw>
                </a:effectLst>
              </a:rPr>
              <a:t>O – Theoretical Spectroscopy</a:t>
            </a:r>
            <a:endParaRPr sz="3600" dirty="0">
              <a:ln>
                <a:solidFill/>
              </a:ln>
              <a:solidFill>
                <a:srgbClr val="7324C1"/>
              </a:solidFill>
              <a:effectLst>
                <a:outerShdw blurRad="25400" dist="25400" dir="2700000" rotWithShape="0">
                  <a:srgbClr val="000000">
                    <a:alpha val="40000"/>
                  </a:srgbClr>
                </a:outerShdw>
              </a:effectLst>
            </a:endParaRPr>
          </a:p>
        </p:txBody>
      </p:sp>
      <p:sp>
        <p:nvSpPr>
          <p:cNvPr id="486" name="Shape 486"/>
          <p:cNvSpPr/>
          <p:nvPr/>
        </p:nvSpPr>
        <p:spPr>
          <a:xfrm>
            <a:off x="609600" y="4495800"/>
            <a:ext cx="7848600" cy="120032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lvl="0" indent="-285750">
              <a:buSzPct val="100000"/>
              <a:buFont typeface="Arial"/>
              <a:buChar char="•"/>
              <a:defRPr sz="1800"/>
            </a:pPr>
            <a:r>
              <a:rPr lang="en-US" sz="1800" dirty="0" smtClean="0"/>
              <a:t>Improvement is the electronic structure translates in improvement of other properties as well</a:t>
            </a:r>
          </a:p>
          <a:p>
            <a:pPr marL="285750" lvl="0" indent="-285750">
              <a:buSzPct val="100000"/>
              <a:buFont typeface="Arial"/>
              <a:buChar char="•"/>
              <a:defRPr sz="1800"/>
            </a:pPr>
            <a:r>
              <a:rPr lang="en-US" dirty="0" smtClean="0"/>
              <a:t>Excellent agreement of phonon dispersion with experiments – thermal properties</a:t>
            </a:r>
            <a:endParaRPr sz="1600" dirty="0"/>
          </a:p>
        </p:txBody>
      </p:sp>
      <p:pic>
        <p:nvPicPr>
          <p:cNvPr id="5" name="Picture 4" descr="Figure-1a-eps-converted-to.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584" y="1342191"/>
            <a:ext cx="4153568" cy="2765123"/>
          </a:xfrm>
          <a:prstGeom prst="rect">
            <a:avLst/>
          </a:prstGeom>
        </p:spPr>
      </p:pic>
      <p:pic>
        <p:nvPicPr>
          <p:cNvPr id="2" name="Picture 1" descr="Figure-1b-eps-converted-to.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5729" y="1342190"/>
            <a:ext cx="4153568" cy="2765123"/>
          </a:xfrm>
          <a:prstGeom prst="rect">
            <a:avLst/>
          </a:prstGeom>
        </p:spPr>
      </p:pic>
      <p:sp>
        <p:nvSpPr>
          <p:cNvPr id="3" name="TextBox 2"/>
          <p:cNvSpPr txBox="1"/>
          <p:nvPr/>
        </p:nvSpPr>
        <p:spPr>
          <a:xfrm>
            <a:off x="2312737" y="1003638"/>
            <a:ext cx="514221"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b="1" dirty="0" smtClean="0">
                <a:solidFill>
                  <a:srgbClr val="000000"/>
                </a:solidFill>
              </a:rPr>
              <a:t>PBE</a:t>
            </a:r>
            <a:endParaRPr kumimoji="0" lang="en-US" sz="1600" b="1" i="0" u="none" strike="noStrike" cap="none" spc="0" normalizeH="0" baseline="0" dirty="0">
              <a:ln>
                <a:noFill/>
              </a:ln>
              <a:solidFill>
                <a:srgbClr val="000000"/>
              </a:solidFill>
              <a:effectLst/>
              <a:uFillTx/>
              <a:sym typeface="Arial"/>
            </a:endParaRPr>
          </a:p>
        </p:txBody>
      </p:sp>
      <p:sp>
        <p:nvSpPr>
          <p:cNvPr id="8" name="TextBox 7"/>
          <p:cNvSpPr txBox="1"/>
          <p:nvPr/>
        </p:nvSpPr>
        <p:spPr>
          <a:xfrm>
            <a:off x="6622716" y="1003639"/>
            <a:ext cx="799155" cy="33855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r>
              <a:rPr lang="en-US" b="1" dirty="0" smtClean="0">
                <a:solidFill>
                  <a:srgbClr val="000000"/>
                </a:solidFill>
              </a:rPr>
              <a:t>ACBN0</a:t>
            </a:r>
            <a:endParaRPr kumimoji="0" lang="en-US" sz="1600" b="1" i="0" u="none" strike="noStrike" cap="none" spc="0" normalizeH="0" baseline="0" dirty="0">
              <a:ln>
                <a:noFill/>
              </a:ln>
              <a:solidFill>
                <a:srgbClr val="000000"/>
              </a:solidFill>
              <a:effectLst/>
              <a:uFillTx/>
              <a:sym typeface="Arial"/>
            </a:endParaRPr>
          </a:p>
        </p:txBody>
      </p:sp>
      <p:sp>
        <p:nvSpPr>
          <p:cNvPr id="9" name="Slide Number Placeholder 4"/>
          <p:cNvSpPr txBox="1">
            <a:spLocks/>
          </p:cNvSpPr>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ea typeface="Arial"/>
                <a:cs typeface="Arial"/>
                <a:sym typeface="Arial"/>
              </a:defRPr>
            </a:lvl1pPr>
            <a:lvl2pPr indent="457200">
              <a:defRPr sz="1600">
                <a:latin typeface="Arial"/>
                <a:ea typeface="Arial"/>
                <a:cs typeface="Arial"/>
                <a:sym typeface="Arial"/>
              </a:defRPr>
            </a:lvl2pPr>
            <a:lvl3pPr indent="914400">
              <a:defRPr sz="1600">
                <a:latin typeface="Arial"/>
                <a:ea typeface="Arial"/>
                <a:cs typeface="Arial"/>
                <a:sym typeface="Arial"/>
              </a:defRPr>
            </a:lvl3pPr>
            <a:lvl4pPr indent="1371600">
              <a:defRPr sz="1600">
                <a:latin typeface="Arial"/>
                <a:ea typeface="Arial"/>
                <a:cs typeface="Arial"/>
                <a:sym typeface="Arial"/>
              </a:defRPr>
            </a:lvl4pPr>
            <a:lvl5pPr indent="1828800">
              <a:defRPr sz="1600">
                <a:latin typeface="Arial"/>
                <a:ea typeface="Arial"/>
                <a:cs typeface="Arial"/>
                <a:sym typeface="Arial"/>
              </a:defRPr>
            </a:lvl5pPr>
            <a:lvl6pPr indent="2286000">
              <a:defRPr sz="1600">
                <a:latin typeface="Arial"/>
                <a:ea typeface="Arial"/>
                <a:cs typeface="Arial"/>
                <a:sym typeface="Arial"/>
              </a:defRPr>
            </a:lvl6pPr>
            <a:lvl7pPr indent="2743200">
              <a:defRPr sz="1600">
                <a:latin typeface="Arial"/>
                <a:ea typeface="Arial"/>
                <a:cs typeface="Arial"/>
                <a:sym typeface="Arial"/>
              </a:defRPr>
            </a:lvl7pPr>
            <a:lvl8pPr indent="3200400">
              <a:defRPr sz="1600">
                <a:latin typeface="Arial"/>
                <a:ea typeface="Arial"/>
                <a:cs typeface="Arial"/>
                <a:sym typeface="Arial"/>
              </a:defRPr>
            </a:lvl8pPr>
            <a:lvl9pPr indent="3657600">
              <a:defRPr sz="1600">
                <a:latin typeface="Arial"/>
                <a:ea typeface="Arial"/>
                <a:cs typeface="Arial"/>
                <a:sym typeface="Arial"/>
              </a:defRPr>
            </a:lvl9pPr>
          </a:lstStyle>
          <a:p>
            <a:fld id="{5BE20D20-E748-3F43-A64D-9046B707C0FC}" type="slidenum">
              <a:rPr lang="en-US" smtClean="0"/>
              <a:pPr/>
              <a:t>33</a:t>
            </a:fld>
            <a:endParaRPr lang="en-US" dirty="0"/>
          </a:p>
        </p:txBody>
      </p:sp>
      <p:sp>
        <p:nvSpPr>
          <p:cNvPr id="4" name="TextBox 3"/>
          <p:cNvSpPr txBox="1"/>
          <p:nvPr/>
        </p:nvSpPr>
        <p:spPr>
          <a:xfrm>
            <a:off x="1900593" y="5696129"/>
            <a:ext cx="5553762" cy="7078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ctr" defTabSz="914400" rtl="0" fontAlgn="auto" latinLnBrk="1"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sym typeface="Arial"/>
              </a:rPr>
              <a:t>FD </a:t>
            </a:r>
            <a:r>
              <a:rPr kumimoji="0" lang="en-US" sz="2000" b="1" i="0" u="none" strike="noStrike" cap="none" spc="0" normalizeH="0" baseline="0" dirty="0" err="1" smtClean="0">
                <a:ln>
                  <a:noFill/>
                </a:ln>
                <a:solidFill>
                  <a:srgbClr val="000000"/>
                </a:solidFill>
                <a:effectLst/>
                <a:uFillTx/>
                <a:sym typeface="Arial"/>
              </a:rPr>
              <a:t>subpackage</a:t>
            </a:r>
            <a:r>
              <a:rPr kumimoji="0" lang="en-US" sz="2000" b="1" i="0" u="none" strike="noStrike" cap="none" spc="0" normalizeH="0" baseline="0" dirty="0" smtClean="0">
                <a:ln>
                  <a:noFill/>
                </a:ln>
                <a:solidFill>
                  <a:srgbClr val="000000"/>
                </a:solidFill>
                <a:effectLst/>
                <a:uFillTx/>
                <a:sym typeface="Arial"/>
              </a:rPr>
              <a:t> in Phonon</a:t>
            </a:r>
            <a:r>
              <a:rPr kumimoji="0" lang="en-US" sz="2000" b="1" i="0" u="none" strike="noStrike" cap="none" spc="0" normalizeH="0" dirty="0" smtClean="0">
                <a:ln>
                  <a:noFill/>
                </a:ln>
                <a:solidFill>
                  <a:srgbClr val="000000"/>
                </a:solidFill>
                <a:effectLst/>
                <a:uFillTx/>
                <a:sym typeface="Arial"/>
              </a:rPr>
              <a:t> developed at UNT</a:t>
            </a:r>
          </a:p>
          <a:p>
            <a:pPr marL="0" marR="0" indent="0" algn="ctr" defTabSz="914400" rtl="0" fontAlgn="auto" latinLnBrk="1" hangingPunct="0">
              <a:lnSpc>
                <a:spcPct val="100000"/>
              </a:lnSpc>
              <a:spcBef>
                <a:spcPts val="0"/>
              </a:spcBef>
              <a:spcAft>
                <a:spcPts val="0"/>
              </a:spcAft>
              <a:buClrTx/>
              <a:buSzTx/>
              <a:buFontTx/>
              <a:buNone/>
              <a:tabLst/>
            </a:pPr>
            <a:r>
              <a:rPr lang="en-US" sz="2000" b="1" dirty="0" smtClean="0">
                <a:solidFill>
                  <a:srgbClr val="000000"/>
                </a:solidFill>
              </a:rPr>
              <a:t>Finite differences and finite fields</a:t>
            </a:r>
            <a:r>
              <a:rPr kumimoji="0" lang="en-US" sz="2000" b="1" i="0" u="none" strike="noStrike" cap="none" spc="0" normalizeH="0" dirty="0" smtClean="0">
                <a:ln>
                  <a:noFill/>
                </a:ln>
                <a:solidFill>
                  <a:srgbClr val="000000"/>
                </a:solidFill>
                <a:effectLst/>
                <a:uFillTx/>
                <a:sym typeface="Arial"/>
              </a:rPr>
              <a:t> </a:t>
            </a:r>
            <a:endParaRPr kumimoji="0" lang="en-US" sz="2000" b="1" i="0" u="none" strike="noStrike" cap="none" spc="0" normalizeH="0" baseline="0" dirty="0">
              <a:ln>
                <a:noFill/>
              </a:ln>
              <a:solidFill>
                <a:srgbClr val="000000"/>
              </a:solidFill>
              <a:effectLst/>
              <a:uFillTx/>
              <a:sym typeface="Arial"/>
            </a:endParaRPr>
          </a:p>
        </p:txBody>
      </p:sp>
    </p:spTree>
    <p:extLst>
      <p:ext uri="{BB962C8B-B14F-4D97-AF65-F5344CB8AC3E}">
        <p14:creationId xmlns:p14="http://schemas.microsoft.com/office/powerpoint/2010/main" val="174458088"/>
      </p:ext>
    </p:extLst>
  </p:cSld>
  <p:clrMapOvr>
    <a:masterClrMapping/>
  </p:clrMapOvr>
  <p:transition spd="med"/>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p:cNvSpPr>
          <p:nvPr>
            <p:ph type="title"/>
          </p:nvPr>
        </p:nvSpPr>
        <p:spPr>
          <a:xfrm>
            <a:off x="685800" y="304800"/>
            <a:ext cx="7772400" cy="609600"/>
          </a:xfrm>
          <a:prstGeom prst="rect">
            <a:avLst/>
          </a:prstGeom>
        </p:spPr>
        <p:txBody>
          <a:bodyPr lIns="0" tIns="0" rIns="0" bIns="0">
            <a:normAutofit/>
          </a:bodyPr>
          <a:lstStyle/>
          <a:p>
            <a:pPr lvl="0">
              <a:defRPr sz="1800">
                <a:ln>
                  <a:noFill/>
                </a:ln>
                <a:solidFill>
                  <a:srgbClr val="000000"/>
                </a:solidFill>
                <a:effectLst/>
              </a:defRPr>
            </a:pPr>
            <a:r>
              <a:rPr sz="3600" dirty="0" smtClean="0">
                <a:ln>
                  <a:solidFill/>
                </a:ln>
                <a:solidFill>
                  <a:srgbClr val="7324C1"/>
                </a:solidFill>
                <a:effectLst>
                  <a:outerShdw blurRad="25400" dist="25400" dir="2700000" rotWithShape="0">
                    <a:srgbClr val="000000">
                      <a:alpha val="40000"/>
                    </a:srgbClr>
                  </a:outerShdw>
                </a:effectLst>
              </a:rPr>
              <a:t>Zn</a:t>
            </a:r>
            <a:r>
              <a:rPr lang="en-US" sz="3600" dirty="0" smtClean="0">
                <a:ln>
                  <a:solidFill/>
                </a:ln>
                <a:solidFill>
                  <a:srgbClr val="7324C1"/>
                </a:solidFill>
                <a:effectLst>
                  <a:outerShdw blurRad="25400" dist="25400" dir="2700000" rotWithShape="0">
                    <a:srgbClr val="000000">
                      <a:alpha val="40000"/>
                    </a:srgbClr>
                  </a:outerShdw>
                </a:effectLst>
              </a:rPr>
              <a:t>O – Theoretical Spectroscopy</a:t>
            </a:r>
            <a:endParaRPr sz="3600" dirty="0">
              <a:ln>
                <a:solidFill/>
              </a:ln>
              <a:solidFill>
                <a:srgbClr val="7324C1"/>
              </a:solidFill>
              <a:effectLst>
                <a:outerShdw blurRad="25400" dist="25400" dir="2700000" rotWithShape="0">
                  <a:srgbClr val="000000">
                    <a:alpha val="40000"/>
                  </a:srgbClr>
                </a:outerShdw>
              </a:effectLst>
            </a:endParaRPr>
          </a:p>
        </p:txBody>
      </p:sp>
      <p:pic>
        <p:nvPicPr>
          <p:cNvPr id="9" name="Immagine 8" descr="raman2.tif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73016" y="1146520"/>
            <a:ext cx="2147466" cy="1972771"/>
          </a:xfrm>
          <a:prstGeom prst="rect">
            <a:avLst/>
          </a:prstGeom>
        </p:spPr>
      </p:pic>
      <p:pic>
        <p:nvPicPr>
          <p:cNvPr id="10" name="Immagine 3" descr="raman1.tiff"/>
          <p:cNvPicPr>
            <a:picLocks noChangeAspect="1"/>
          </p:cNvPicPr>
          <p:nvPr/>
        </p:nvPicPr>
        <p:blipFill rotWithShape="1">
          <a:blip r:embed="rId3">
            <a:extLst>
              <a:ext uri="{28A0092B-C50C-407E-A947-70E740481C1C}">
                <a14:useLocalDpi xmlns:a14="http://schemas.microsoft.com/office/drawing/2010/main" val="0"/>
              </a:ext>
            </a:extLst>
          </a:blip>
          <a:srcRect r="49755"/>
          <a:stretch/>
        </p:blipFill>
        <p:spPr>
          <a:xfrm>
            <a:off x="3257210" y="1749251"/>
            <a:ext cx="3915707" cy="4729207"/>
          </a:xfrm>
          <a:prstGeom prst="rect">
            <a:avLst/>
          </a:prstGeom>
        </p:spPr>
      </p:pic>
      <p:pic>
        <p:nvPicPr>
          <p:cNvPr id="11" name="Immagine 4" descr="exp1.tiff"/>
          <p:cNvPicPr>
            <a:picLocks noChangeAspect="1"/>
          </p:cNvPicPr>
          <p:nvPr/>
        </p:nvPicPr>
        <p:blipFill rotWithShape="1">
          <a:blip r:embed="rId4">
            <a:extLst>
              <a:ext uri="{28A0092B-C50C-407E-A947-70E740481C1C}">
                <a14:useLocalDpi xmlns:a14="http://schemas.microsoft.com/office/drawing/2010/main" val="0"/>
              </a:ext>
            </a:extLst>
          </a:blip>
          <a:srcRect r="50151"/>
          <a:stretch/>
        </p:blipFill>
        <p:spPr>
          <a:xfrm>
            <a:off x="0" y="1570586"/>
            <a:ext cx="3257211" cy="4726278"/>
          </a:xfrm>
          <a:prstGeom prst="rect">
            <a:avLst/>
          </a:prstGeom>
        </p:spPr>
      </p:pic>
      <p:sp>
        <p:nvSpPr>
          <p:cNvPr id="12" name="CasellaDiTesto 5"/>
          <p:cNvSpPr txBox="1"/>
          <p:nvPr/>
        </p:nvSpPr>
        <p:spPr>
          <a:xfrm>
            <a:off x="1021503" y="1017685"/>
            <a:ext cx="1279417" cy="338554"/>
          </a:xfrm>
          <a:prstGeom prst="rect">
            <a:avLst/>
          </a:prstGeom>
          <a:noFill/>
        </p:spPr>
        <p:txBody>
          <a:bodyPr wrap="none" rtlCol="0">
            <a:spAutoFit/>
          </a:bodyPr>
          <a:lstStyle/>
          <a:p>
            <a:r>
              <a:rPr lang="en-US" b="1" dirty="0" smtClean="0">
                <a:latin typeface="Arial"/>
                <a:cs typeface="Arial"/>
              </a:rPr>
              <a:t>experiment</a:t>
            </a:r>
            <a:endParaRPr lang="en-US" b="1" dirty="0">
              <a:latin typeface="Arial"/>
              <a:cs typeface="Arial"/>
            </a:endParaRPr>
          </a:p>
        </p:txBody>
      </p:sp>
      <p:sp>
        <p:nvSpPr>
          <p:cNvPr id="13" name="CasellaDiTesto 32"/>
          <p:cNvSpPr txBox="1"/>
          <p:nvPr/>
        </p:nvSpPr>
        <p:spPr>
          <a:xfrm>
            <a:off x="4454629" y="1017685"/>
            <a:ext cx="1761833" cy="369332"/>
          </a:xfrm>
          <a:prstGeom prst="rect">
            <a:avLst/>
          </a:prstGeom>
          <a:noFill/>
        </p:spPr>
        <p:txBody>
          <a:bodyPr wrap="none" rtlCol="0">
            <a:spAutoFit/>
          </a:bodyPr>
          <a:lstStyle/>
          <a:p>
            <a:r>
              <a:rPr lang="en-US" b="1" dirty="0" smtClean="0">
                <a:latin typeface="Arial"/>
                <a:cs typeface="Arial"/>
              </a:rPr>
              <a:t>theory (FF/FD)</a:t>
            </a:r>
            <a:endParaRPr lang="en-US" b="1" dirty="0">
              <a:latin typeface="Arial"/>
              <a:cs typeface="Arial"/>
            </a:endParaRPr>
          </a:p>
        </p:txBody>
      </p:sp>
      <p:sp>
        <p:nvSpPr>
          <p:cNvPr id="14" name="CasellaDiTesto 39"/>
          <p:cNvSpPr txBox="1"/>
          <p:nvPr/>
        </p:nvSpPr>
        <p:spPr>
          <a:xfrm>
            <a:off x="265362" y="1296350"/>
            <a:ext cx="2939251" cy="276999"/>
          </a:xfrm>
          <a:prstGeom prst="rect">
            <a:avLst/>
          </a:prstGeom>
          <a:noFill/>
        </p:spPr>
        <p:txBody>
          <a:bodyPr wrap="none" rtlCol="0">
            <a:spAutoFit/>
          </a:bodyPr>
          <a:lstStyle/>
          <a:p>
            <a:r>
              <a:rPr lang="en-US" sz="1200" dirty="0" smtClean="0">
                <a:solidFill>
                  <a:srgbClr val="1F497D"/>
                </a:solidFill>
              </a:rPr>
              <a:t>T. Sander et. al. </a:t>
            </a:r>
            <a:r>
              <a:rPr lang="en-US" sz="1200" dirty="0">
                <a:solidFill>
                  <a:srgbClr val="1F497D"/>
                </a:solidFill>
              </a:rPr>
              <a:t>PRB 85, 165208 (2012</a:t>
            </a:r>
            <a:r>
              <a:rPr lang="en-US" sz="1200" dirty="0" smtClean="0">
                <a:solidFill>
                  <a:srgbClr val="1F497D"/>
                </a:solidFill>
              </a:rPr>
              <a:t>)</a:t>
            </a:r>
            <a:endParaRPr lang="it-IT" sz="1200" dirty="0">
              <a:solidFill>
                <a:srgbClr val="1F497D"/>
              </a:solidFill>
            </a:endParaRPr>
          </a:p>
        </p:txBody>
      </p:sp>
      <p:sp>
        <p:nvSpPr>
          <p:cNvPr id="4" name="Rectangle 3"/>
          <p:cNvSpPr/>
          <p:nvPr/>
        </p:nvSpPr>
        <p:spPr>
          <a:xfrm>
            <a:off x="1326333" y="2006797"/>
            <a:ext cx="511462" cy="3909569"/>
          </a:xfrm>
          <a:prstGeom prst="rect">
            <a:avLst/>
          </a:prstGeom>
          <a:noFill/>
          <a:ln w="25400" cap="flat">
            <a:solidFill>
              <a:srgbClr val="FF0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600" b="0" i="0" u="none" strike="noStrike" cap="none" spc="0" normalizeH="0" baseline="0">
              <a:ln>
                <a:noFill/>
              </a:ln>
              <a:solidFill>
                <a:srgbClr val="000000"/>
              </a:solidFill>
              <a:effectLst/>
              <a:uFillTx/>
              <a:latin typeface="Arial"/>
              <a:ea typeface="Arial"/>
              <a:cs typeface="Arial"/>
              <a:sym typeface="Arial"/>
            </a:endParaRPr>
          </a:p>
        </p:txBody>
      </p:sp>
      <p:sp>
        <p:nvSpPr>
          <p:cNvPr id="15" name="Slide Number Placeholder 4"/>
          <p:cNvSpPr txBox="1">
            <a:spLocks/>
          </p:cNvSpPr>
          <p:nvPr/>
        </p:nvSpPr>
        <p:spPr>
          <a:xfrm>
            <a:off x="7010400" y="6492875"/>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ea typeface="Arial"/>
                <a:cs typeface="Arial"/>
                <a:sym typeface="Arial"/>
              </a:defRPr>
            </a:lvl1pPr>
            <a:lvl2pPr indent="457200">
              <a:defRPr sz="1600">
                <a:latin typeface="Arial"/>
                <a:ea typeface="Arial"/>
                <a:cs typeface="Arial"/>
                <a:sym typeface="Arial"/>
              </a:defRPr>
            </a:lvl2pPr>
            <a:lvl3pPr indent="914400">
              <a:defRPr sz="1600">
                <a:latin typeface="Arial"/>
                <a:ea typeface="Arial"/>
                <a:cs typeface="Arial"/>
                <a:sym typeface="Arial"/>
              </a:defRPr>
            </a:lvl3pPr>
            <a:lvl4pPr indent="1371600">
              <a:defRPr sz="1600">
                <a:latin typeface="Arial"/>
                <a:ea typeface="Arial"/>
                <a:cs typeface="Arial"/>
                <a:sym typeface="Arial"/>
              </a:defRPr>
            </a:lvl4pPr>
            <a:lvl5pPr indent="1828800">
              <a:defRPr sz="1600">
                <a:latin typeface="Arial"/>
                <a:ea typeface="Arial"/>
                <a:cs typeface="Arial"/>
                <a:sym typeface="Arial"/>
              </a:defRPr>
            </a:lvl5pPr>
            <a:lvl6pPr indent="2286000">
              <a:defRPr sz="1600">
                <a:latin typeface="Arial"/>
                <a:ea typeface="Arial"/>
                <a:cs typeface="Arial"/>
                <a:sym typeface="Arial"/>
              </a:defRPr>
            </a:lvl6pPr>
            <a:lvl7pPr indent="2743200">
              <a:defRPr sz="1600">
                <a:latin typeface="Arial"/>
                <a:ea typeface="Arial"/>
                <a:cs typeface="Arial"/>
                <a:sym typeface="Arial"/>
              </a:defRPr>
            </a:lvl7pPr>
            <a:lvl8pPr indent="3200400">
              <a:defRPr sz="1600">
                <a:latin typeface="Arial"/>
                <a:ea typeface="Arial"/>
                <a:cs typeface="Arial"/>
                <a:sym typeface="Arial"/>
              </a:defRPr>
            </a:lvl8pPr>
            <a:lvl9pPr indent="3657600">
              <a:defRPr sz="1600">
                <a:latin typeface="Arial"/>
                <a:ea typeface="Arial"/>
                <a:cs typeface="Arial"/>
                <a:sym typeface="Arial"/>
              </a:defRPr>
            </a:lvl9pPr>
          </a:lstStyle>
          <a:p>
            <a:fld id="{5BE20D20-E748-3F43-A64D-9046B707C0FC}" type="slidenum">
              <a:rPr lang="en-US" smtClean="0"/>
              <a:pPr/>
              <a:t>34</a:t>
            </a:fld>
            <a:endParaRPr lang="en-US" dirty="0"/>
          </a:p>
        </p:txBody>
      </p:sp>
    </p:spTree>
    <p:extLst>
      <p:ext uri="{BB962C8B-B14F-4D97-AF65-F5344CB8AC3E}">
        <p14:creationId xmlns:p14="http://schemas.microsoft.com/office/powerpoint/2010/main" val="3593442169"/>
      </p:ext>
    </p:extLst>
  </p:cSld>
  <p:clrMapOvr>
    <a:masterClrMapping/>
  </p:clrMapOvr>
  <p:transition spd="med"/>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 name="Shape 572"/>
          <p:cNvSpPr>
            <a:spLocks noGrp="1"/>
          </p:cNvSpPr>
          <p:nvPr>
            <p:ph type="title"/>
          </p:nvPr>
        </p:nvSpPr>
        <p:spPr>
          <a:xfrm>
            <a:off x="685800" y="304800"/>
            <a:ext cx="7772400" cy="609600"/>
          </a:xfrm>
          <a:prstGeom prst="rect">
            <a:avLst/>
          </a:prstGeom>
        </p:spPr>
        <p:txBody>
          <a:bodyPr lIns="0" tIns="0" rIns="0" bIns="0"/>
          <a:lstStyle/>
          <a:p>
            <a:r>
              <a:t>Convergence of U</a:t>
            </a:r>
            <a:r>
              <a:rPr baseline="-25000"/>
              <a:t>eff</a:t>
            </a:r>
          </a:p>
        </p:txBody>
      </p:sp>
      <p:pic>
        <p:nvPicPr>
          <p:cNvPr id="573" name="image100.png" descr="Screen Shot 2014-07-03 at 2.27.36 PM.png"/>
          <p:cNvPicPr>
            <a:picLocks noChangeAspect="1"/>
          </p:cNvPicPr>
          <p:nvPr/>
        </p:nvPicPr>
        <p:blipFill>
          <a:blip r:embed="rId2">
            <a:extLst/>
          </a:blip>
          <a:stretch>
            <a:fillRect/>
          </a:stretch>
        </p:blipFill>
        <p:spPr>
          <a:xfrm>
            <a:off x="1242947" y="879927"/>
            <a:ext cx="6377053" cy="5139874"/>
          </a:xfrm>
          <a:prstGeom prst="rect">
            <a:avLst/>
          </a:prstGeom>
          <a:ln w="12700">
            <a:miter lim="400000"/>
          </a:ln>
        </p:spPr>
      </p:pic>
      <p:sp>
        <p:nvSpPr>
          <p:cNvPr id="574" name="Shape 574"/>
          <p:cNvSpPr/>
          <p:nvPr/>
        </p:nvSpPr>
        <p:spPr>
          <a:xfrm>
            <a:off x="2245196" y="6019799"/>
            <a:ext cx="4564914" cy="31339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latin typeface="Arial"/>
                <a:ea typeface="Arial"/>
                <a:cs typeface="Arial"/>
                <a:sym typeface="Arial"/>
              </a:defRPr>
            </a:lvl1pPr>
          </a:lstStyle>
          <a:p>
            <a:r>
              <a:t>Excellent convergence in less that 5 iterations</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p:cNvSpPr>
          <p:nvPr>
            <p:ph type="title"/>
          </p:nvPr>
        </p:nvSpPr>
        <p:spPr>
          <a:xfrm>
            <a:off x="685800" y="304800"/>
            <a:ext cx="7772400" cy="609600"/>
          </a:xfrm>
          <a:prstGeom prst="rect">
            <a:avLst/>
          </a:prstGeom>
        </p:spPr>
        <p:txBody>
          <a:bodyPr lIns="0" tIns="0" rIns="0" bIns="0"/>
          <a:lstStyle/>
          <a:p>
            <a:r>
              <a:t>CdO - band structure</a:t>
            </a:r>
          </a:p>
        </p:txBody>
      </p:sp>
      <p:sp>
        <p:nvSpPr>
          <p:cNvPr id="577" name="Shape 577"/>
          <p:cNvSpPr/>
          <p:nvPr/>
        </p:nvSpPr>
        <p:spPr>
          <a:xfrm>
            <a:off x="533400" y="5257800"/>
            <a:ext cx="8229600" cy="10377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a:latin typeface="Arial"/>
                <a:ea typeface="Arial"/>
                <a:cs typeface="Arial"/>
                <a:sym typeface="Arial"/>
              </a:defRPr>
            </a:pPr>
            <a:r>
              <a:t>Within PBE, the system is a metal (indirect gap)</a:t>
            </a:r>
            <a:endParaRPr sz="1800"/>
          </a:p>
          <a:p>
            <a:pPr marL="285750" indent="-285750">
              <a:buSzPct val="100000"/>
              <a:buFont typeface="Arial"/>
              <a:buChar char="•"/>
              <a:defRPr>
                <a:latin typeface="Arial"/>
                <a:ea typeface="Arial"/>
                <a:cs typeface="Arial"/>
                <a:sym typeface="Arial"/>
              </a:defRPr>
            </a:pPr>
            <a:r>
              <a:t>Cd U</a:t>
            </a:r>
            <a:r>
              <a:rPr i="1" baseline="-25000"/>
              <a:t>3d</a:t>
            </a:r>
            <a:r>
              <a:t>=11.3 eV and O U</a:t>
            </a:r>
            <a:r>
              <a:rPr i="1" baseline="-25000"/>
              <a:t>2p</a:t>
            </a:r>
            <a:r>
              <a:t>=3.9 eV give a direct band-gap of 1.98 eV (exp. 2.24 eV)</a:t>
            </a:r>
            <a:endParaRPr sz="1800"/>
          </a:p>
          <a:p>
            <a:pPr marL="285750" indent="-285750">
              <a:buSzPct val="100000"/>
              <a:buFont typeface="Arial"/>
              <a:buChar char="•"/>
              <a:defRPr>
                <a:latin typeface="Arial"/>
                <a:ea typeface="Arial"/>
                <a:cs typeface="Arial"/>
                <a:sym typeface="Arial"/>
              </a:defRPr>
            </a:pPr>
            <a:r>
              <a:t>Good agreement with experiments for both the band gap and the position and width of the </a:t>
            </a:r>
            <a:r>
              <a:rPr i="1"/>
              <a:t>d</a:t>
            </a:r>
            <a:r>
              <a:t> bands </a:t>
            </a:r>
          </a:p>
        </p:txBody>
      </p:sp>
      <p:pic>
        <p:nvPicPr>
          <p:cNvPr id="578" name="image101.png" descr="Screen Shot 2014-06-12 at 3.11.35 PM.png"/>
          <p:cNvPicPr>
            <a:picLocks noChangeAspect="1"/>
          </p:cNvPicPr>
          <p:nvPr/>
        </p:nvPicPr>
        <p:blipFill>
          <a:blip r:embed="rId2">
            <a:extLst/>
          </a:blip>
          <a:stretch>
            <a:fillRect/>
          </a:stretch>
        </p:blipFill>
        <p:spPr>
          <a:xfrm>
            <a:off x="2133600" y="1066800"/>
            <a:ext cx="4715256" cy="3886200"/>
          </a:xfrm>
          <a:prstGeom prst="rect">
            <a:avLst/>
          </a:prstGeom>
          <a:ln w="12700">
            <a:miter lim="400000"/>
          </a:ln>
        </p:spPr>
      </p:pic>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Shape 580"/>
          <p:cNvSpPr>
            <a:spLocks noGrp="1"/>
          </p:cNvSpPr>
          <p:nvPr>
            <p:ph type="title"/>
          </p:nvPr>
        </p:nvSpPr>
        <p:spPr>
          <a:xfrm>
            <a:off x="685800" y="304800"/>
            <a:ext cx="7772400" cy="609600"/>
          </a:xfrm>
          <a:prstGeom prst="rect">
            <a:avLst/>
          </a:prstGeom>
        </p:spPr>
        <p:txBody>
          <a:bodyPr lIns="0" tIns="0" rIns="0" bIns="0"/>
          <a:lstStyle/>
          <a:p>
            <a:r>
              <a:t>GaN</a:t>
            </a:r>
          </a:p>
        </p:txBody>
      </p:sp>
      <p:sp>
        <p:nvSpPr>
          <p:cNvPr id="581" name="Shape 581"/>
          <p:cNvSpPr/>
          <p:nvPr/>
        </p:nvSpPr>
        <p:spPr>
          <a:xfrm>
            <a:off x="609600" y="5105400"/>
            <a:ext cx="7848600" cy="14949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a:latin typeface="Arial"/>
                <a:ea typeface="Arial"/>
                <a:cs typeface="Arial"/>
                <a:sym typeface="Arial"/>
              </a:defRPr>
            </a:pPr>
            <a:r>
              <a:t>Ga U</a:t>
            </a:r>
            <a:r>
              <a:rPr i="1" baseline="-25000"/>
              <a:t>3d</a:t>
            </a:r>
            <a:r>
              <a:t>=23.5 eV (full core </a:t>
            </a:r>
            <a:r>
              <a:rPr i="1"/>
              <a:t>d </a:t>
            </a:r>
            <a:r>
              <a:t>shell – atomic limit) and N U</a:t>
            </a:r>
            <a:r>
              <a:rPr i="1" baseline="-25000"/>
              <a:t>2p</a:t>
            </a:r>
            <a:r>
              <a:t>=4.2 eV give a band-gap of 3.8 eV slightly higher than experimental results (3.4 eV)  - same as HSE</a:t>
            </a:r>
            <a:endParaRPr sz="1800"/>
          </a:p>
          <a:p>
            <a:pPr marL="285750" indent="-285750">
              <a:buSzPct val="100000"/>
              <a:buFont typeface="Arial"/>
              <a:buChar char="•"/>
              <a:defRPr>
                <a:latin typeface="Arial"/>
                <a:ea typeface="Arial"/>
                <a:cs typeface="Arial"/>
                <a:sym typeface="Arial"/>
              </a:defRPr>
            </a:pPr>
            <a:r>
              <a:t>The high U value on Ga </a:t>
            </a:r>
            <a:r>
              <a:rPr i="1"/>
              <a:t>d</a:t>
            </a:r>
            <a:r>
              <a:t> affects only the position of the core levels and not the valence band behavior</a:t>
            </a:r>
            <a:endParaRPr sz="1800"/>
          </a:p>
          <a:p>
            <a:pPr marL="285750" indent="-285750">
              <a:buSzPct val="100000"/>
              <a:buFont typeface="Arial"/>
              <a:buChar char="•"/>
              <a:defRPr>
                <a:latin typeface="Arial"/>
                <a:ea typeface="Arial"/>
                <a:cs typeface="Arial"/>
                <a:sym typeface="Arial"/>
              </a:defRPr>
            </a:pPr>
            <a:endParaRPr sz="1800"/>
          </a:p>
          <a:p>
            <a:pPr marL="285750" indent="-285750">
              <a:buClr>
                <a:srgbClr val="1E108E"/>
              </a:buClr>
              <a:buSzPct val="100000"/>
              <a:buFont typeface="Arial"/>
              <a:buChar char="•"/>
              <a:defRPr>
                <a:solidFill>
                  <a:srgbClr val="1E108E"/>
                </a:solidFill>
                <a:latin typeface="Arial"/>
                <a:ea typeface="Arial"/>
                <a:cs typeface="Arial"/>
                <a:sym typeface="Arial"/>
              </a:defRPr>
            </a:pPr>
            <a:r>
              <a:t>In general, hybridization in semiconductor is important – </a:t>
            </a:r>
            <a:r>
              <a:rPr i="1"/>
              <a:t>sp</a:t>
            </a:r>
            <a:r>
              <a:t>, </a:t>
            </a:r>
            <a:r>
              <a:rPr i="1"/>
              <a:t>pd</a:t>
            </a:r>
            <a:r>
              <a:t> cross U terms</a:t>
            </a:r>
          </a:p>
        </p:txBody>
      </p:sp>
      <p:pic>
        <p:nvPicPr>
          <p:cNvPr id="582" name="image102.png" descr="Screen Shot 2014-06-12 at 3.19.07 PM.png"/>
          <p:cNvPicPr>
            <a:picLocks noChangeAspect="1"/>
          </p:cNvPicPr>
          <p:nvPr/>
        </p:nvPicPr>
        <p:blipFill>
          <a:blip r:embed="rId2">
            <a:extLst/>
          </a:blip>
          <a:stretch>
            <a:fillRect/>
          </a:stretch>
        </p:blipFill>
        <p:spPr>
          <a:xfrm>
            <a:off x="2057400" y="838200"/>
            <a:ext cx="5029200" cy="4221370"/>
          </a:xfrm>
          <a:prstGeom prst="rect">
            <a:avLst/>
          </a:prstGeom>
          <a:ln w="12700">
            <a:miter lim="400000"/>
          </a:ln>
        </p:spPr>
      </p:pic>
    </p:spTree>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 name="Shape 584"/>
          <p:cNvSpPr>
            <a:spLocks noGrp="1"/>
          </p:cNvSpPr>
          <p:nvPr>
            <p:ph type="title"/>
          </p:nvPr>
        </p:nvSpPr>
        <p:spPr>
          <a:xfrm>
            <a:off x="685800" y="304800"/>
            <a:ext cx="7772400" cy="609600"/>
          </a:xfrm>
          <a:prstGeom prst="rect">
            <a:avLst/>
          </a:prstGeom>
        </p:spPr>
        <p:txBody>
          <a:bodyPr lIns="0" tIns="0" rIns="0" bIns="0"/>
          <a:lstStyle/>
          <a:p>
            <a:r>
              <a:t>Interfaces</a:t>
            </a:r>
          </a:p>
        </p:txBody>
      </p:sp>
      <p:grpSp>
        <p:nvGrpSpPr>
          <p:cNvPr id="587" name="Group 587"/>
          <p:cNvGrpSpPr/>
          <p:nvPr/>
        </p:nvGrpSpPr>
        <p:grpSpPr>
          <a:xfrm>
            <a:off x="685799" y="914399"/>
            <a:ext cx="5157206" cy="4492038"/>
            <a:chOff x="0" y="0"/>
            <a:chExt cx="5157204" cy="4492037"/>
          </a:xfrm>
        </p:grpSpPr>
        <p:pic>
          <p:nvPicPr>
            <p:cNvPr id="585" name="image103.png" descr="Screen Shot 2014-06-17 at 9.15.14 AM.png"/>
            <p:cNvPicPr>
              <a:picLocks noChangeAspect="1"/>
            </p:cNvPicPr>
            <p:nvPr/>
          </p:nvPicPr>
          <p:blipFill>
            <a:blip r:embed="rId2">
              <a:extLst/>
            </a:blip>
            <a:stretch>
              <a:fillRect/>
            </a:stretch>
          </p:blipFill>
          <p:spPr>
            <a:xfrm>
              <a:off x="-1" y="-1"/>
              <a:ext cx="5157206" cy="4492038"/>
            </a:xfrm>
            <a:prstGeom prst="rect">
              <a:avLst/>
            </a:prstGeom>
            <a:ln w="12700" cap="flat">
              <a:noFill/>
              <a:miter lim="400000"/>
            </a:ln>
            <a:effectLst/>
          </p:spPr>
        </p:pic>
        <p:sp>
          <p:nvSpPr>
            <p:cNvPr id="586" name="Shape 586"/>
            <p:cNvSpPr/>
            <p:nvPr/>
          </p:nvSpPr>
          <p:spPr>
            <a:xfrm>
              <a:off x="3657600" y="533399"/>
              <a:ext cx="381001" cy="457202"/>
            </a:xfrm>
            <a:prstGeom prst="rect">
              <a:avLst/>
            </a:prstGeom>
            <a:solidFill>
              <a:srgbClr val="FFFFFF"/>
            </a:solidFill>
            <a:ln w="9525" cap="flat">
              <a:solidFill>
                <a:srgbClr val="FFFFFF"/>
              </a:solidFill>
              <a:prstDash val="solid"/>
              <a:round/>
            </a:ln>
            <a:effectLst/>
          </p:spPr>
          <p:txBody>
            <a:bodyPr wrap="square" lIns="45718" tIns="45718" rIns="45718" bIns="45718" numCol="1" anchor="t">
              <a:noAutofit/>
            </a:bodyPr>
            <a:lstStyle/>
            <a:p>
              <a:pPr>
                <a:defRPr sz="3000">
                  <a:latin typeface="Arial"/>
                  <a:ea typeface="Arial"/>
                  <a:cs typeface="Arial"/>
                  <a:sym typeface="Arial"/>
                </a:defRPr>
              </a:pPr>
              <a:endParaRPr/>
            </a:p>
          </p:txBody>
        </p:sp>
      </p:grpSp>
      <p:pic>
        <p:nvPicPr>
          <p:cNvPr id="588" name="image104.png" descr="Screen Shot 2014-06-17 at 9.19.35 AM.png"/>
          <p:cNvPicPr>
            <a:picLocks noChangeAspect="1"/>
          </p:cNvPicPr>
          <p:nvPr/>
        </p:nvPicPr>
        <p:blipFill>
          <a:blip r:embed="rId3">
            <a:extLst/>
          </a:blip>
          <a:stretch>
            <a:fillRect/>
          </a:stretch>
        </p:blipFill>
        <p:spPr>
          <a:xfrm rot="16200000">
            <a:off x="5208263" y="2716537"/>
            <a:ext cx="5052077" cy="1295403"/>
          </a:xfrm>
          <a:prstGeom prst="rect">
            <a:avLst/>
          </a:prstGeom>
          <a:ln w="12700">
            <a:miter lim="400000"/>
          </a:ln>
        </p:spPr>
      </p:pic>
      <p:sp>
        <p:nvSpPr>
          <p:cNvPr id="589" name="Shape 589"/>
          <p:cNvSpPr/>
          <p:nvPr/>
        </p:nvSpPr>
        <p:spPr>
          <a:xfrm>
            <a:off x="304798" y="5714999"/>
            <a:ext cx="6542345" cy="31339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marL="285750" indent="-285750">
              <a:buSzPct val="100000"/>
              <a:buFont typeface="Arial"/>
              <a:buChar char="•"/>
              <a:defRPr>
                <a:latin typeface="Arial"/>
                <a:ea typeface="Arial"/>
                <a:cs typeface="Arial"/>
                <a:sym typeface="Arial"/>
              </a:defRPr>
            </a:lvl1pPr>
          </a:lstStyle>
          <a:p>
            <a:r>
              <a:t>Variation of U across the interface – influence on the band alignment</a:t>
            </a:r>
          </a:p>
        </p:txBody>
      </p:sp>
    </p:spTree>
  </p:cSld>
  <p:clrMapOvr>
    <a:masterClrMapping/>
  </p:clrMapOvr>
  <p:transition spd="slow"/>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7" name="Shape 607"/>
          <p:cNvSpPr>
            <a:spLocks noGrp="1"/>
          </p:cNvSpPr>
          <p:nvPr>
            <p:ph type="title"/>
          </p:nvPr>
        </p:nvSpPr>
        <p:spPr>
          <a:xfrm>
            <a:off x="685800" y="304800"/>
            <a:ext cx="7772400" cy="609600"/>
          </a:xfrm>
          <a:prstGeom prst="rect">
            <a:avLst/>
          </a:prstGeom>
        </p:spPr>
        <p:txBody>
          <a:bodyPr lIns="0" tIns="0" rIns="0" bIns="0"/>
          <a:lstStyle/>
          <a:p>
            <a:r>
              <a:t>ACBN0: the check-list</a:t>
            </a:r>
          </a:p>
        </p:txBody>
      </p:sp>
      <p:sp>
        <p:nvSpPr>
          <p:cNvPr id="608" name="Shape 608"/>
          <p:cNvSpPr>
            <a:spLocks noGrp="1"/>
          </p:cNvSpPr>
          <p:nvPr>
            <p:ph type="body" idx="1"/>
          </p:nvPr>
        </p:nvSpPr>
        <p:spPr>
          <a:xfrm>
            <a:off x="685800" y="1524000"/>
            <a:ext cx="7772400" cy="4114800"/>
          </a:xfrm>
          <a:prstGeom prst="rect">
            <a:avLst/>
          </a:prstGeom>
        </p:spPr>
        <p:txBody>
          <a:bodyPr lIns="0" tIns="0" rIns="0" bIns="0"/>
          <a:lstStyle/>
          <a:p>
            <a:pPr marL="0" indent="0" algn="ctr">
              <a:buSzTx/>
              <a:buNone/>
            </a:pPr>
            <a:r>
              <a:t>Back to the five criteria for a GOOD DFT+U functional:</a:t>
            </a:r>
          </a:p>
          <a:p>
            <a:pPr marL="0" indent="0">
              <a:buSzTx/>
              <a:buNone/>
            </a:pPr>
            <a:endParaRPr/>
          </a:p>
          <a:p>
            <a:r>
              <a:t>(LDA)PBE +U, reduces to (LDA)PBE when (LDA)PBE is known to be good</a:t>
            </a:r>
          </a:p>
        </p:txBody>
      </p:sp>
      <p:pic>
        <p:nvPicPr>
          <p:cNvPr id="609" name="image108.png"/>
          <p:cNvPicPr>
            <a:picLocks noChangeAspect="1"/>
          </p:cNvPicPr>
          <p:nvPr/>
        </p:nvPicPr>
        <p:blipFill>
          <a:blip r:embed="rId2">
            <a:extLst/>
          </a:blip>
          <a:stretch>
            <a:fillRect/>
          </a:stretch>
        </p:blipFill>
        <p:spPr>
          <a:xfrm>
            <a:off x="533400" y="1884678"/>
            <a:ext cx="762000" cy="706122"/>
          </a:xfrm>
          <a:prstGeom prst="rect">
            <a:avLst/>
          </a:prstGeom>
          <a:ln w="12700">
            <a:miter lim="400000"/>
          </a:ln>
        </p:spPr>
      </p:pic>
      <p:sp>
        <p:nvSpPr>
          <p:cNvPr id="610" name="Shape 610"/>
          <p:cNvSpPr/>
          <p:nvPr/>
        </p:nvSpPr>
        <p:spPr>
          <a:xfrm>
            <a:off x="914400" y="3657600"/>
            <a:ext cx="7467600" cy="1169616"/>
          </a:xfrm>
          <a:prstGeom prst="rect">
            <a:avLst/>
          </a:prstGeom>
          <a:ln>
            <a:solidFill>
              <a:srgbClr val="000000"/>
            </a:solidFill>
          </a:ln>
          <a:extLst>
            <a:ext uri="{C572A759-6A51-4108-AA02-DFA0A04FC94B}">
              <ma14:wrappingTextBoxFlag xmlns:ma14="http://schemas.microsoft.com/office/mac/drawingml/2011/main" val="1"/>
            </a:ext>
          </a:extLst>
        </p:spPr>
        <p:txBody>
          <a:bodyPr lIns="0" tIns="0" rIns="0" bIns="0">
            <a:spAutoFit/>
          </a:bodyPr>
          <a:lstStyle>
            <a:lvl1pPr algn="just">
              <a:defRPr sz="2000" i="1">
                <a:latin typeface="Arial"/>
                <a:ea typeface="Arial"/>
                <a:cs typeface="Arial"/>
                <a:sym typeface="Arial"/>
              </a:defRPr>
            </a:lvl1pPr>
          </a:lstStyle>
          <a:p>
            <a:r>
              <a:t>When the localized bands are not readily disentangled from other bands or when the orbitals are not thoroughly well localized. In the latter case, the method yields proportionally lower values of U – for instance Si 2p states yield a value close to zero</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p:cNvSpPr>
          <p:nvPr>
            <p:ph type="title"/>
          </p:nvPr>
        </p:nvSpPr>
        <p:spPr>
          <a:prstGeom prst="rect">
            <a:avLst/>
          </a:prstGeom>
        </p:spPr>
        <p:txBody>
          <a:bodyPr/>
          <a:lstStyle/>
          <a:p>
            <a:endParaRPr/>
          </a:p>
        </p:txBody>
      </p:sp>
      <p:sp>
        <p:nvSpPr>
          <p:cNvPr id="128" name="Shape 128"/>
          <p:cNvSpPr>
            <a:spLocks noGrp="1"/>
          </p:cNvSpPr>
          <p:nvPr>
            <p:ph type="body" idx="1"/>
          </p:nvPr>
        </p:nvSpPr>
        <p:spPr>
          <a:prstGeom prst="rect">
            <a:avLst/>
          </a:prstGeom>
        </p:spPr>
        <p:txBody>
          <a:bodyPr/>
          <a:lstStyle/>
          <a:p>
            <a:endParaRPr/>
          </a:p>
        </p:txBody>
      </p:sp>
      <p:pic>
        <p:nvPicPr>
          <p:cNvPr id="129" name="day5_talk1_Page_04.jpg"/>
          <p:cNvPicPr>
            <a:picLocks noChangeAspect="1"/>
          </p:cNvPicPr>
          <p:nvPr/>
        </p:nvPicPr>
        <p:blipFill>
          <a:blip r:embed="rId2">
            <a:extLst/>
          </a:blip>
          <a:stretch>
            <a:fillRect/>
          </a:stretch>
        </p:blipFill>
        <p:spPr>
          <a:xfrm>
            <a:off x="0" y="-102692"/>
            <a:ext cx="9144000" cy="7063383"/>
          </a:xfrm>
          <a:prstGeom prst="rect">
            <a:avLst/>
          </a:prstGeom>
          <a:ln w="12700">
            <a:miter lim="400000"/>
          </a:ln>
        </p:spPr>
      </p:pic>
    </p:spTree>
    <p:extLst>
      <p:ext uri="{BB962C8B-B14F-4D97-AF65-F5344CB8AC3E}">
        <p14:creationId xmlns:p14="http://schemas.microsoft.com/office/powerpoint/2010/main" val="1921577642"/>
      </p:ext>
    </p:extLst>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 name="Shape 612"/>
          <p:cNvSpPr>
            <a:spLocks noGrp="1"/>
          </p:cNvSpPr>
          <p:nvPr>
            <p:ph type="title"/>
          </p:nvPr>
        </p:nvSpPr>
        <p:spPr>
          <a:xfrm>
            <a:off x="685800" y="304800"/>
            <a:ext cx="7772400" cy="609600"/>
          </a:xfrm>
          <a:prstGeom prst="rect">
            <a:avLst/>
          </a:prstGeom>
        </p:spPr>
        <p:txBody>
          <a:bodyPr lIns="0" tIns="0" rIns="0" bIns="0"/>
          <a:lstStyle/>
          <a:p>
            <a:r>
              <a:t>ACBN0: the check-list</a:t>
            </a:r>
          </a:p>
        </p:txBody>
      </p:sp>
      <p:sp>
        <p:nvSpPr>
          <p:cNvPr id="613" name="Shape 613"/>
          <p:cNvSpPr>
            <a:spLocks noGrp="1"/>
          </p:cNvSpPr>
          <p:nvPr>
            <p:ph type="body" sz="half" idx="1"/>
          </p:nvPr>
        </p:nvSpPr>
        <p:spPr>
          <a:xfrm>
            <a:off x="685800" y="1524000"/>
            <a:ext cx="7772400" cy="2057400"/>
          </a:xfrm>
          <a:prstGeom prst="rect">
            <a:avLst/>
          </a:prstGeom>
        </p:spPr>
        <p:txBody>
          <a:bodyPr lIns="0" tIns="0" rIns="0" bIns="0"/>
          <a:lstStyle/>
          <a:p>
            <a:pPr marL="0" indent="0" algn="ctr">
              <a:buSzTx/>
              <a:buNone/>
            </a:pPr>
            <a:r>
              <a:t>Back to the five criteria for a GOOD DFT+U functional:</a:t>
            </a:r>
          </a:p>
          <a:p>
            <a:pPr marL="0" indent="0">
              <a:buSzTx/>
              <a:buNone/>
            </a:pPr>
            <a:endParaRPr/>
          </a:p>
          <a:p>
            <a:pPr>
              <a:buClr>
                <a:srgbClr val="FFFFFF"/>
              </a:buClr>
              <a:defRPr>
                <a:solidFill>
                  <a:srgbClr val="FFFFFF"/>
                </a:solidFill>
              </a:defRPr>
            </a:pPr>
            <a:r>
              <a:t>(LDA)PBE +U, reduces to (LDA)PBE when (LDA)PBE is known to be good</a:t>
            </a:r>
          </a:p>
          <a:p>
            <a:r>
              <a:t>the energy is given as a functional of the density </a:t>
            </a:r>
          </a:p>
        </p:txBody>
      </p:sp>
      <p:pic>
        <p:nvPicPr>
          <p:cNvPr id="614" name="image108.png"/>
          <p:cNvPicPr>
            <a:picLocks noChangeAspect="1"/>
          </p:cNvPicPr>
          <p:nvPr/>
        </p:nvPicPr>
        <p:blipFill>
          <a:blip r:embed="rId2">
            <a:extLst/>
          </a:blip>
          <a:stretch>
            <a:fillRect/>
          </a:stretch>
        </p:blipFill>
        <p:spPr>
          <a:xfrm>
            <a:off x="533400" y="2438400"/>
            <a:ext cx="762000" cy="706120"/>
          </a:xfrm>
          <a:prstGeom prst="rect">
            <a:avLst/>
          </a:prstGeom>
          <a:ln w="12700">
            <a:miter lim="400000"/>
          </a:ln>
        </p:spPr>
      </p:pic>
      <p:sp>
        <p:nvSpPr>
          <p:cNvPr id="615" name="Shape 615"/>
          <p:cNvSpPr/>
          <p:nvPr/>
        </p:nvSpPr>
        <p:spPr>
          <a:xfrm>
            <a:off x="914400" y="3657600"/>
            <a:ext cx="7467600" cy="1169616"/>
          </a:xfrm>
          <a:prstGeom prst="rect">
            <a:avLst/>
          </a:prstGeom>
          <a:ln>
            <a:solidFill>
              <a:srgbClr val="000000"/>
            </a:solidFill>
          </a:ln>
          <a:extLst>
            <a:ext uri="{C572A759-6A51-4108-AA02-DFA0A04FC94B}">
              <ma14:wrappingTextBoxFlag xmlns:ma14="http://schemas.microsoft.com/office/mac/drawingml/2011/main" val="1"/>
            </a:ext>
          </a:extLst>
        </p:spPr>
        <p:txBody>
          <a:bodyPr lIns="0" tIns="0" rIns="0" bIns="0">
            <a:spAutoFit/>
          </a:bodyPr>
          <a:lstStyle/>
          <a:p>
            <a:pPr>
              <a:defRPr sz="2000" i="1">
                <a:latin typeface="Arial"/>
                <a:ea typeface="Arial"/>
                <a:cs typeface="Arial"/>
                <a:sym typeface="Arial"/>
              </a:defRPr>
            </a:pPr>
            <a:r>
              <a:t>The value of U  in ACBN0 depends only on the electron density. The ACBN0 functional can be considered a zero</a:t>
            </a:r>
            <a:r>
              <a:rPr baseline="30000"/>
              <a:t>th</a:t>
            </a:r>
            <a:r>
              <a:t>-order pseudo-hybrid density functional in the sense that it includes an on-site form of the Hartree-Fock exchange</a:t>
            </a:r>
          </a:p>
        </p:txBody>
      </p:sp>
    </p:spTree>
  </p:cSld>
  <p:clrMapOvr>
    <a:masterClrMapping/>
  </p:clrMapOvr>
  <p:transition spd="slow"/>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 name="Shape 617"/>
          <p:cNvSpPr>
            <a:spLocks noGrp="1"/>
          </p:cNvSpPr>
          <p:nvPr>
            <p:ph type="title"/>
          </p:nvPr>
        </p:nvSpPr>
        <p:spPr>
          <a:xfrm>
            <a:off x="685800" y="304800"/>
            <a:ext cx="7772400" cy="609600"/>
          </a:xfrm>
          <a:prstGeom prst="rect">
            <a:avLst/>
          </a:prstGeom>
        </p:spPr>
        <p:txBody>
          <a:bodyPr lIns="0" tIns="0" rIns="0" bIns="0"/>
          <a:lstStyle/>
          <a:p>
            <a:r>
              <a:t>ACBN0: the check-list</a:t>
            </a:r>
          </a:p>
        </p:txBody>
      </p:sp>
      <p:sp>
        <p:nvSpPr>
          <p:cNvPr id="618" name="Shape 618"/>
          <p:cNvSpPr>
            <a:spLocks noGrp="1"/>
          </p:cNvSpPr>
          <p:nvPr>
            <p:ph type="body" sz="half" idx="1"/>
          </p:nvPr>
        </p:nvSpPr>
        <p:spPr>
          <a:xfrm>
            <a:off x="685800" y="1524000"/>
            <a:ext cx="7772400" cy="2362200"/>
          </a:xfrm>
          <a:prstGeom prst="rect">
            <a:avLst/>
          </a:prstGeom>
        </p:spPr>
        <p:txBody>
          <a:bodyPr lIns="0" tIns="0" rIns="0" bIns="0"/>
          <a:lstStyle/>
          <a:p>
            <a:pPr marL="0" indent="0" algn="ctr">
              <a:buSzTx/>
              <a:buNone/>
            </a:pPr>
            <a:r>
              <a:t>Back to the five criteria for a GOOD DFT+U functional:</a:t>
            </a:r>
          </a:p>
          <a:p>
            <a:pPr marL="0" indent="0">
              <a:buSzTx/>
              <a:buNone/>
            </a:pPr>
            <a:endParaRPr/>
          </a:p>
          <a:p>
            <a:pPr>
              <a:buClr>
                <a:srgbClr val="FFFFFF"/>
              </a:buClr>
              <a:defRPr>
                <a:solidFill>
                  <a:srgbClr val="FFFFFF"/>
                </a:solidFill>
              </a:defRPr>
            </a:pPr>
            <a:r>
              <a:t>(LDA)PBE +U, reduces to (LDA)PBE when (LDA)PBE is known to be good</a:t>
            </a:r>
          </a:p>
          <a:p>
            <a:pPr>
              <a:buClr>
                <a:srgbClr val="FFFFFF"/>
              </a:buClr>
              <a:defRPr>
                <a:solidFill>
                  <a:srgbClr val="FFFFFF"/>
                </a:solidFill>
              </a:defRPr>
            </a:pPr>
            <a:r>
              <a:t>the energy is given as a functional of the density</a:t>
            </a:r>
            <a:r>
              <a:rPr>
                <a:solidFill>
                  <a:srgbClr val="000000"/>
                </a:solidFill>
              </a:rPr>
              <a:t> </a:t>
            </a:r>
            <a:endParaRPr i="1"/>
          </a:p>
          <a:p>
            <a:r>
              <a:t>the method specifies how to obtain the local orbital in question </a:t>
            </a:r>
          </a:p>
        </p:txBody>
      </p:sp>
      <p:pic>
        <p:nvPicPr>
          <p:cNvPr id="619" name="image108.png"/>
          <p:cNvPicPr>
            <a:picLocks noChangeAspect="1"/>
          </p:cNvPicPr>
          <p:nvPr/>
        </p:nvPicPr>
        <p:blipFill>
          <a:blip r:embed="rId2">
            <a:extLst/>
          </a:blip>
          <a:stretch>
            <a:fillRect/>
          </a:stretch>
        </p:blipFill>
        <p:spPr>
          <a:xfrm>
            <a:off x="533400" y="2722878"/>
            <a:ext cx="762000" cy="706122"/>
          </a:xfrm>
          <a:prstGeom prst="rect">
            <a:avLst/>
          </a:prstGeom>
          <a:ln w="12700">
            <a:miter lim="400000"/>
          </a:ln>
        </p:spPr>
      </p:pic>
      <p:sp>
        <p:nvSpPr>
          <p:cNvPr id="620" name="Shape 620"/>
          <p:cNvSpPr/>
          <p:nvPr/>
        </p:nvSpPr>
        <p:spPr>
          <a:xfrm>
            <a:off x="914400" y="3962400"/>
            <a:ext cx="7467600" cy="1169616"/>
          </a:xfrm>
          <a:prstGeom prst="rect">
            <a:avLst/>
          </a:prstGeom>
          <a:ln>
            <a:solidFill>
              <a:srgbClr val="000000"/>
            </a:solidFill>
          </a:ln>
          <a:extLst>
            <a:ext uri="{C572A759-6A51-4108-AA02-DFA0A04FC94B}">
              <ma14:wrappingTextBoxFlag xmlns:ma14="http://schemas.microsoft.com/office/mac/drawingml/2011/main" val="1"/>
            </a:ext>
          </a:extLst>
        </p:spPr>
        <p:txBody>
          <a:bodyPr lIns="0" tIns="0" rIns="0" bIns="0">
            <a:spAutoFit/>
          </a:bodyPr>
          <a:lstStyle>
            <a:lvl1pPr>
              <a:defRPr sz="2000" i="1">
                <a:latin typeface="Arial"/>
                <a:ea typeface="Arial"/>
                <a:cs typeface="Arial"/>
                <a:sym typeface="Arial"/>
              </a:defRPr>
            </a:lvl1pPr>
          </a:lstStyle>
          <a:p>
            <a:r>
              <a:t>As seen above, there is no need to specify any orbital explicitly:  even though the information of the expansion coefficients is conceptually included in the renormalized density matrix, they are not individually resolved.</a:t>
            </a:r>
          </a:p>
        </p:txBody>
      </p:sp>
    </p:spTree>
  </p:cSld>
  <p:clrMapOvr>
    <a:masterClrMapping/>
  </p:clrMapOvr>
  <p:transition spd="slow"/>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 name="Shape 622"/>
          <p:cNvSpPr>
            <a:spLocks noGrp="1"/>
          </p:cNvSpPr>
          <p:nvPr>
            <p:ph type="title"/>
          </p:nvPr>
        </p:nvSpPr>
        <p:spPr>
          <a:xfrm>
            <a:off x="685800" y="304800"/>
            <a:ext cx="7772400" cy="609600"/>
          </a:xfrm>
          <a:prstGeom prst="rect">
            <a:avLst/>
          </a:prstGeom>
        </p:spPr>
        <p:txBody>
          <a:bodyPr lIns="0" tIns="0" rIns="0" bIns="0"/>
          <a:lstStyle/>
          <a:p>
            <a:r>
              <a:t>ACBN0: the check-list</a:t>
            </a:r>
          </a:p>
        </p:txBody>
      </p:sp>
      <p:sp>
        <p:nvSpPr>
          <p:cNvPr id="623" name="Shape 623"/>
          <p:cNvSpPr>
            <a:spLocks noGrp="1"/>
          </p:cNvSpPr>
          <p:nvPr>
            <p:ph type="body" idx="1"/>
          </p:nvPr>
        </p:nvSpPr>
        <p:spPr>
          <a:xfrm>
            <a:off x="685800" y="1524000"/>
            <a:ext cx="7772400" cy="4114800"/>
          </a:xfrm>
          <a:prstGeom prst="rect">
            <a:avLst/>
          </a:prstGeom>
        </p:spPr>
        <p:txBody>
          <a:bodyPr lIns="0" tIns="0" rIns="0" bIns="0"/>
          <a:lstStyle/>
          <a:p>
            <a:pPr marL="0" indent="0" algn="ctr">
              <a:buSzTx/>
              <a:buNone/>
            </a:pPr>
            <a:r>
              <a:t>Back to the five criteria for a GOOD DFT+U functional:</a:t>
            </a:r>
          </a:p>
          <a:p>
            <a:pPr marL="0" indent="0">
              <a:buSzTx/>
              <a:buNone/>
            </a:pPr>
            <a:endParaRPr/>
          </a:p>
          <a:p>
            <a:pPr>
              <a:buClr>
                <a:srgbClr val="FFFFFF"/>
              </a:buClr>
              <a:defRPr>
                <a:solidFill>
                  <a:srgbClr val="FFFFFF"/>
                </a:solidFill>
              </a:defRPr>
            </a:pPr>
            <a:r>
              <a:t>(LDA)PBE +U, reduces to (LDA)PBE when (LDA)PBE is known to be good</a:t>
            </a:r>
          </a:p>
          <a:p>
            <a:pPr>
              <a:buClr>
                <a:srgbClr val="FFFFFF"/>
              </a:buClr>
              <a:defRPr>
                <a:solidFill>
                  <a:srgbClr val="FFFFFF"/>
                </a:solidFill>
              </a:defRPr>
            </a:pPr>
            <a:r>
              <a:t>the energy is given as a functional of the density </a:t>
            </a:r>
            <a:endParaRPr i="1"/>
          </a:p>
          <a:p>
            <a:pPr>
              <a:buClr>
                <a:srgbClr val="FFFFFF"/>
              </a:buClr>
              <a:defRPr>
                <a:solidFill>
                  <a:srgbClr val="FFFFFF"/>
                </a:solidFill>
              </a:defRPr>
            </a:pPr>
            <a:r>
              <a:t>the method specifies how to obtain the local orbital in question </a:t>
            </a:r>
          </a:p>
          <a:p>
            <a:r>
              <a:t>the definition of </a:t>
            </a:r>
            <a:r>
              <a:rPr i="1"/>
              <a:t>U</a:t>
            </a:r>
            <a:r>
              <a:t> and </a:t>
            </a:r>
            <a:r>
              <a:rPr i="1"/>
              <a:t>J</a:t>
            </a:r>
            <a:r>
              <a:t> is provided unambiguously </a:t>
            </a:r>
          </a:p>
        </p:txBody>
      </p:sp>
      <p:pic>
        <p:nvPicPr>
          <p:cNvPr id="624" name="image108.png"/>
          <p:cNvPicPr>
            <a:picLocks noChangeAspect="1"/>
          </p:cNvPicPr>
          <p:nvPr/>
        </p:nvPicPr>
        <p:blipFill>
          <a:blip r:embed="rId2">
            <a:extLst/>
          </a:blip>
          <a:stretch>
            <a:fillRect/>
          </a:stretch>
        </p:blipFill>
        <p:spPr>
          <a:xfrm>
            <a:off x="546357" y="3052048"/>
            <a:ext cx="762002" cy="706120"/>
          </a:xfrm>
          <a:prstGeom prst="rect">
            <a:avLst/>
          </a:prstGeom>
          <a:ln w="12700">
            <a:miter lim="400000"/>
          </a:ln>
        </p:spPr>
      </p:pic>
    </p:spTree>
  </p:cSld>
  <p:clrMapOvr>
    <a:masterClrMapping/>
  </p:clrMapOvr>
  <p:transition spd="slow"/>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 name="Shape 626"/>
          <p:cNvSpPr>
            <a:spLocks noGrp="1"/>
          </p:cNvSpPr>
          <p:nvPr>
            <p:ph type="title"/>
          </p:nvPr>
        </p:nvSpPr>
        <p:spPr>
          <a:xfrm>
            <a:off x="685800" y="304800"/>
            <a:ext cx="7772400" cy="609600"/>
          </a:xfrm>
          <a:prstGeom prst="rect">
            <a:avLst/>
          </a:prstGeom>
        </p:spPr>
        <p:txBody>
          <a:bodyPr lIns="0" tIns="0" rIns="0" bIns="0"/>
          <a:lstStyle/>
          <a:p>
            <a:r>
              <a:t>ACBN0: the check-list</a:t>
            </a:r>
          </a:p>
        </p:txBody>
      </p:sp>
      <p:sp>
        <p:nvSpPr>
          <p:cNvPr id="627" name="Shape 627"/>
          <p:cNvSpPr>
            <a:spLocks noGrp="1"/>
          </p:cNvSpPr>
          <p:nvPr>
            <p:ph type="body" idx="1"/>
          </p:nvPr>
        </p:nvSpPr>
        <p:spPr>
          <a:xfrm>
            <a:off x="685800" y="1524000"/>
            <a:ext cx="7772400" cy="3276600"/>
          </a:xfrm>
          <a:prstGeom prst="rect">
            <a:avLst/>
          </a:prstGeom>
        </p:spPr>
        <p:txBody>
          <a:bodyPr lIns="0" tIns="0" rIns="0" bIns="0"/>
          <a:lstStyle/>
          <a:p>
            <a:pPr marL="0" indent="0" algn="ctr">
              <a:buSzTx/>
              <a:buNone/>
            </a:pPr>
            <a:r>
              <a:t>Back to the five criteria for a GOOD DFT+U functional:</a:t>
            </a:r>
          </a:p>
          <a:p>
            <a:pPr marL="0" indent="0">
              <a:buSzTx/>
              <a:buNone/>
            </a:pPr>
            <a:endParaRPr/>
          </a:p>
          <a:p>
            <a:pPr>
              <a:buClr>
                <a:srgbClr val="FFFFFF"/>
              </a:buClr>
              <a:defRPr>
                <a:solidFill>
                  <a:srgbClr val="FFFFFF"/>
                </a:solidFill>
              </a:defRPr>
            </a:pPr>
            <a:r>
              <a:t>(LDA)PBE +U, reduces to (LDA)PBE when (LDA)PBE is known to be good</a:t>
            </a:r>
          </a:p>
          <a:p>
            <a:pPr>
              <a:buClr>
                <a:srgbClr val="FFFFFF"/>
              </a:buClr>
              <a:defRPr>
                <a:solidFill>
                  <a:srgbClr val="FFFFFF"/>
                </a:solidFill>
              </a:defRPr>
            </a:pPr>
            <a:r>
              <a:t>the energy is given as a functional of the density </a:t>
            </a:r>
            <a:endParaRPr i="1"/>
          </a:p>
          <a:p>
            <a:pPr>
              <a:buClr>
                <a:srgbClr val="FFFFFF"/>
              </a:buClr>
              <a:defRPr>
                <a:solidFill>
                  <a:srgbClr val="FFFFFF"/>
                </a:solidFill>
              </a:defRPr>
            </a:pPr>
            <a:r>
              <a:t>the method specifies how to obtain the local orbital in question </a:t>
            </a:r>
          </a:p>
          <a:p>
            <a:pPr>
              <a:buClr>
                <a:srgbClr val="FFFFFF"/>
              </a:buClr>
              <a:defRPr>
                <a:solidFill>
                  <a:srgbClr val="FFFFFF"/>
                </a:solidFill>
              </a:defRPr>
            </a:pPr>
            <a:r>
              <a:t>the definition of </a:t>
            </a:r>
            <a:r>
              <a:rPr i="1"/>
              <a:t>U</a:t>
            </a:r>
            <a:r>
              <a:t> and </a:t>
            </a:r>
            <a:r>
              <a:rPr i="1"/>
              <a:t>J</a:t>
            </a:r>
            <a:r>
              <a:t> is provided unambiguously </a:t>
            </a:r>
            <a:endParaRPr i="1"/>
          </a:p>
          <a:p>
            <a:r>
              <a:t>the method predicts antiferromagnetic insulators when appropriate (and improves the description of highly correlated metals – </a:t>
            </a:r>
            <a:r>
              <a:rPr i="1"/>
              <a:t>in the works!!!</a:t>
            </a:r>
            <a:r>
              <a:t>). </a:t>
            </a:r>
          </a:p>
        </p:txBody>
      </p:sp>
      <p:pic>
        <p:nvPicPr>
          <p:cNvPr id="628" name="image108.png"/>
          <p:cNvPicPr>
            <a:picLocks noChangeAspect="1"/>
          </p:cNvPicPr>
          <p:nvPr/>
        </p:nvPicPr>
        <p:blipFill>
          <a:blip r:embed="rId2">
            <a:extLst/>
          </a:blip>
          <a:stretch>
            <a:fillRect/>
          </a:stretch>
        </p:blipFill>
        <p:spPr>
          <a:xfrm>
            <a:off x="559317" y="3408679"/>
            <a:ext cx="762002" cy="706122"/>
          </a:xfrm>
          <a:prstGeom prst="rect">
            <a:avLst/>
          </a:prstGeom>
          <a:ln w="12700">
            <a:miter lim="400000"/>
          </a:ln>
        </p:spPr>
      </p:pic>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30"/>
          <p:cNvSpPr>
            <a:spLocks noGrp="1"/>
          </p:cNvSpPr>
          <p:nvPr>
            <p:ph type="title"/>
          </p:nvPr>
        </p:nvSpPr>
        <p:spPr>
          <a:xfrm>
            <a:off x="685800" y="304800"/>
            <a:ext cx="7772400" cy="609600"/>
          </a:xfrm>
          <a:prstGeom prst="rect">
            <a:avLst/>
          </a:prstGeom>
        </p:spPr>
        <p:txBody>
          <a:bodyPr lIns="0" tIns="0" rIns="0" bIns="0"/>
          <a:lstStyle/>
          <a:p>
            <a:r>
              <a:t>ACBN0: the check-list</a:t>
            </a:r>
          </a:p>
        </p:txBody>
      </p:sp>
      <p:pic>
        <p:nvPicPr>
          <p:cNvPr id="631" name="image109.png"/>
          <p:cNvPicPr>
            <a:picLocks noChangeAspect="1"/>
          </p:cNvPicPr>
          <p:nvPr/>
        </p:nvPicPr>
        <p:blipFill>
          <a:blip r:embed="rId2">
            <a:extLst/>
          </a:blip>
          <a:stretch>
            <a:fillRect/>
          </a:stretch>
        </p:blipFill>
        <p:spPr>
          <a:xfrm>
            <a:off x="3886200" y="1600200"/>
            <a:ext cx="1447800" cy="1341628"/>
          </a:xfrm>
          <a:prstGeom prst="rect">
            <a:avLst/>
          </a:prstGeom>
          <a:ln w="12700">
            <a:miter lim="400000"/>
          </a:ln>
        </p:spPr>
      </p:pic>
      <p:sp>
        <p:nvSpPr>
          <p:cNvPr id="632" name="Shape 632"/>
          <p:cNvSpPr>
            <a:spLocks noGrp="1"/>
          </p:cNvSpPr>
          <p:nvPr>
            <p:ph type="body" sz="quarter" idx="1"/>
          </p:nvPr>
        </p:nvSpPr>
        <p:spPr>
          <a:xfrm>
            <a:off x="762000" y="2971800"/>
            <a:ext cx="7772400" cy="1524000"/>
          </a:xfrm>
          <a:prstGeom prst="rect">
            <a:avLst/>
          </a:prstGeom>
        </p:spPr>
        <p:txBody>
          <a:bodyPr lIns="0" tIns="0" rIns="0" bIns="0"/>
          <a:lstStyle>
            <a:lvl1pPr marL="0" indent="0" algn="ctr">
              <a:spcBef>
                <a:spcPts val="900"/>
              </a:spcBef>
              <a:buSzTx/>
              <a:buNone/>
              <a:defRPr sz="4000" b="1">
                <a:ln w="9525">
                  <a:solidFill>
                    <a:srgbClr val="000000"/>
                  </a:solidFill>
                </a:ln>
                <a:solidFill>
                  <a:srgbClr val="8B1D80"/>
                </a:solidFill>
                <a:effectLst>
                  <a:outerShdw blurRad="50800" dist="38100" dir="2700000" rotWithShape="0">
                    <a:srgbClr val="000000">
                      <a:alpha val="40000"/>
                    </a:srgbClr>
                  </a:outerShdw>
                </a:effectLst>
              </a:defRPr>
            </a:lvl1pPr>
          </a:lstStyle>
          <a:p>
            <a:r>
              <a:t>All this at (almost) the price of a regular PBE+U calculation!!!</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Shape 131"/>
          <p:cNvSpPr>
            <a:spLocks noGrp="1"/>
          </p:cNvSpPr>
          <p:nvPr>
            <p:ph type="title"/>
          </p:nvPr>
        </p:nvSpPr>
        <p:spPr>
          <a:prstGeom prst="rect">
            <a:avLst/>
          </a:prstGeom>
        </p:spPr>
        <p:txBody>
          <a:bodyPr/>
          <a:lstStyle/>
          <a:p>
            <a:endParaRPr/>
          </a:p>
        </p:txBody>
      </p:sp>
      <p:sp>
        <p:nvSpPr>
          <p:cNvPr id="132" name="Shape 132"/>
          <p:cNvSpPr>
            <a:spLocks noGrp="1"/>
          </p:cNvSpPr>
          <p:nvPr>
            <p:ph type="body" idx="1"/>
          </p:nvPr>
        </p:nvSpPr>
        <p:spPr>
          <a:prstGeom prst="rect">
            <a:avLst/>
          </a:prstGeom>
        </p:spPr>
        <p:txBody>
          <a:bodyPr/>
          <a:lstStyle/>
          <a:p>
            <a:endParaRPr/>
          </a:p>
        </p:txBody>
      </p:sp>
      <p:pic>
        <p:nvPicPr>
          <p:cNvPr id="133" name="day5_talk1_Page_05.jpg"/>
          <p:cNvPicPr>
            <a:picLocks noChangeAspect="1"/>
          </p:cNvPicPr>
          <p:nvPr/>
        </p:nvPicPr>
        <p:blipFill>
          <a:blip r:embed="rId2">
            <a:extLst/>
          </a:blip>
          <a:stretch>
            <a:fillRect/>
          </a:stretch>
        </p:blipFill>
        <p:spPr>
          <a:xfrm>
            <a:off x="0" y="-102692"/>
            <a:ext cx="9144000" cy="7063383"/>
          </a:xfrm>
          <a:prstGeom prst="rect">
            <a:avLst/>
          </a:prstGeom>
          <a:ln w="12700">
            <a:miter lim="400000"/>
          </a:ln>
        </p:spPr>
      </p:pic>
    </p:spTree>
    <p:extLst>
      <p:ext uri="{BB962C8B-B14F-4D97-AF65-F5344CB8AC3E}">
        <p14:creationId xmlns:p14="http://schemas.microsoft.com/office/powerpoint/2010/main" val="167413559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p:cNvSpPr>
          <p:nvPr>
            <p:ph type="title"/>
          </p:nvPr>
        </p:nvSpPr>
        <p:spPr>
          <a:prstGeom prst="rect">
            <a:avLst/>
          </a:prstGeom>
        </p:spPr>
        <p:txBody>
          <a:bodyPr/>
          <a:lstStyle/>
          <a:p>
            <a:endParaRPr/>
          </a:p>
        </p:txBody>
      </p:sp>
      <p:sp>
        <p:nvSpPr>
          <p:cNvPr id="136" name="Shape 136"/>
          <p:cNvSpPr>
            <a:spLocks noGrp="1"/>
          </p:cNvSpPr>
          <p:nvPr>
            <p:ph type="body" idx="1"/>
          </p:nvPr>
        </p:nvSpPr>
        <p:spPr>
          <a:prstGeom prst="rect">
            <a:avLst/>
          </a:prstGeom>
        </p:spPr>
        <p:txBody>
          <a:bodyPr/>
          <a:lstStyle/>
          <a:p>
            <a:endParaRPr/>
          </a:p>
        </p:txBody>
      </p:sp>
      <p:pic>
        <p:nvPicPr>
          <p:cNvPr id="137" name="day5_talk1_Page_06.jpg"/>
          <p:cNvPicPr>
            <a:picLocks noChangeAspect="1"/>
          </p:cNvPicPr>
          <p:nvPr/>
        </p:nvPicPr>
        <p:blipFill>
          <a:blip r:embed="rId2">
            <a:extLst/>
          </a:blip>
          <a:stretch>
            <a:fillRect/>
          </a:stretch>
        </p:blipFill>
        <p:spPr>
          <a:xfrm>
            <a:off x="0" y="-102692"/>
            <a:ext cx="9144000" cy="7063383"/>
          </a:xfrm>
          <a:prstGeom prst="rect">
            <a:avLst/>
          </a:prstGeom>
          <a:ln w="12700">
            <a:miter lim="400000"/>
          </a:ln>
        </p:spPr>
      </p:pic>
    </p:spTree>
    <p:extLst>
      <p:ext uri="{BB962C8B-B14F-4D97-AF65-F5344CB8AC3E}">
        <p14:creationId xmlns:p14="http://schemas.microsoft.com/office/powerpoint/2010/main" val="4231980963"/>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p:cNvSpPr>
          <p:nvPr>
            <p:ph type="title"/>
          </p:nvPr>
        </p:nvSpPr>
        <p:spPr>
          <a:prstGeom prst="rect">
            <a:avLst/>
          </a:prstGeom>
        </p:spPr>
        <p:txBody>
          <a:bodyPr/>
          <a:lstStyle/>
          <a:p>
            <a:endParaRPr/>
          </a:p>
        </p:txBody>
      </p:sp>
      <p:sp>
        <p:nvSpPr>
          <p:cNvPr id="140" name="Shape 140"/>
          <p:cNvSpPr>
            <a:spLocks noGrp="1"/>
          </p:cNvSpPr>
          <p:nvPr>
            <p:ph type="body" idx="1"/>
          </p:nvPr>
        </p:nvSpPr>
        <p:spPr>
          <a:prstGeom prst="rect">
            <a:avLst/>
          </a:prstGeom>
        </p:spPr>
        <p:txBody>
          <a:bodyPr/>
          <a:lstStyle/>
          <a:p>
            <a:endParaRPr/>
          </a:p>
        </p:txBody>
      </p:sp>
      <p:pic>
        <p:nvPicPr>
          <p:cNvPr id="141" name="day5_talk1_Page_07.jpg"/>
          <p:cNvPicPr>
            <a:picLocks noChangeAspect="1"/>
          </p:cNvPicPr>
          <p:nvPr/>
        </p:nvPicPr>
        <p:blipFill>
          <a:blip r:embed="rId2">
            <a:extLst/>
          </a:blip>
          <a:stretch>
            <a:fillRect/>
          </a:stretch>
        </p:blipFill>
        <p:spPr>
          <a:xfrm>
            <a:off x="0" y="-102692"/>
            <a:ext cx="9144000" cy="7063383"/>
          </a:xfrm>
          <a:prstGeom prst="rect">
            <a:avLst/>
          </a:prstGeom>
          <a:ln w="12700">
            <a:miter lim="400000"/>
          </a:ln>
        </p:spPr>
      </p:pic>
    </p:spTree>
    <p:extLst>
      <p:ext uri="{BB962C8B-B14F-4D97-AF65-F5344CB8AC3E}">
        <p14:creationId xmlns:p14="http://schemas.microsoft.com/office/powerpoint/2010/main" val="3228917279"/>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Shape 143"/>
          <p:cNvSpPr>
            <a:spLocks noGrp="1"/>
          </p:cNvSpPr>
          <p:nvPr>
            <p:ph type="title"/>
          </p:nvPr>
        </p:nvSpPr>
        <p:spPr>
          <a:prstGeom prst="rect">
            <a:avLst/>
          </a:prstGeom>
        </p:spPr>
        <p:txBody>
          <a:bodyPr/>
          <a:lstStyle/>
          <a:p>
            <a:endParaRPr/>
          </a:p>
        </p:txBody>
      </p:sp>
      <p:sp>
        <p:nvSpPr>
          <p:cNvPr id="144" name="Shape 144"/>
          <p:cNvSpPr>
            <a:spLocks noGrp="1"/>
          </p:cNvSpPr>
          <p:nvPr>
            <p:ph type="body" idx="1"/>
          </p:nvPr>
        </p:nvSpPr>
        <p:spPr>
          <a:prstGeom prst="rect">
            <a:avLst/>
          </a:prstGeom>
        </p:spPr>
        <p:txBody>
          <a:bodyPr/>
          <a:lstStyle/>
          <a:p>
            <a:endParaRPr/>
          </a:p>
        </p:txBody>
      </p:sp>
      <p:pic>
        <p:nvPicPr>
          <p:cNvPr id="145" name="day5_talk1_Page_08.jpg"/>
          <p:cNvPicPr>
            <a:picLocks noChangeAspect="1"/>
          </p:cNvPicPr>
          <p:nvPr/>
        </p:nvPicPr>
        <p:blipFill>
          <a:blip r:embed="rId2">
            <a:extLst/>
          </a:blip>
          <a:stretch>
            <a:fillRect/>
          </a:stretch>
        </p:blipFill>
        <p:spPr>
          <a:xfrm>
            <a:off x="0" y="-102692"/>
            <a:ext cx="9144000" cy="7063383"/>
          </a:xfrm>
          <a:prstGeom prst="rect">
            <a:avLst/>
          </a:prstGeom>
          <a:ln w="12700">
            <a:miter lim="400000"/>
          </a:ln>
        </p:spPr>
      </p:pic>
    </p:spTree>
    <p:extLst>
      <p:ext uri="{BB962C8B-B14F-4D97-AF65-F5344CB8AC3E}">
        <p14:creationId xmlns:p14="http://schemas.microsoft.com/office/powerpoint/2010/main" val="2399700638"/>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p>
            <a:endParaRPr/>
          </a:p>
        </p:txBody>
      </p:sp>
      <p:sp>
        <p:nvSpPr>
          <p:cNvPr id="148" name="Shape 148"/>
          <p:cNvSpPr>
            <a:spLocks noGrp="1"/>
          </p:cNvSpPr>
          <p:nvPr>
            <p:ph type="body" idx="1"/>
          </p:nvPr>
        </p:nvSpPr>
        <p:spPr>
          <a:prstGeom prst="rect">
            <a:avLst/>
          </a:prstGeom>
        </p:spPr>
        <p:txBody>
          <a:bodyPr/>
          <a:lstStyle/>
          <a:p>
            <a:endParaRPr/>
          </a:p>
        </p:txBody>
      </p:sp>
      <p:pic>
        <p:nvPicPr>
          <p:cNvPr id="149" name="day5_talk1_Page_09.jpg"/>
          <p:cNvPicPr>
            <a:picLocks noChangeAspect="1"/>
          </p:cNvPicPr>
          <p:nvPr/>
        </p:nvPicPr>
        <p:blipFill>
          <a:blip r:embed="rId2">
            <a:extLst/>
          </a:blip>
          <a:stretch>
            <a:fillRect/>
          </a:stretch>
        </p:blipFill>
        <p:spPr>
          <a:xfrm>
            <a:off x="0" y="-102692"/>
            <a:ext cx="9144000" cy="7063383"/>
          </a:xfrm>
          <a:prstGeom prst="rect">
            <a:avLst/>
          </a:prstGeom>
          <a:ln w="12700">
            <a:miter lim="400000"/>
          </a:ln>
        </p:spPr>
      </p:pic>
    </p:spTree>
    <p:extLst>
      <p:ext uri="{BB962C8B-B14F-4D97-AF65-F5344CB8AC3E}">
        <p14:creationId xmlns:p14="http://schemas.microsoft.com/office/powerpoint/2010/main" val="4042686711"/>
      </p:ext>
    </p:extLst>
  </p:cSld>
  <p:clrMapOvr>
    <a:masterClrMapping/>
  </p:clrMapOvr>
  <p:transition spd="slow"/>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80B606"/>
      </a:accent1>
      <a:accent2>
        <a:srgbClr val="E29F1D"/>
      </a:accent2>
      <a:accent3>
        <a:srgbClr val="2397E2"/>
      </a:accent3>
      <a:accent4>
        <a:srgbClr val="35ACA2"/>
      </a:accent4>
      <a:accent5>
        <a:srgbClr val="5430BB"/>
      </a:accent5>
      <a:accent6>
        <a:srgbClr val="8D34E0"/>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80B606"/>
      </a:accent1>
      <a:accent2>
        <a:srgbClr val="E29F1D"/>
      </a:accent2>
      <a:accent3>
        <a:srgbClr val="2397E2"/>
      </a:accent3>
      <a:accent4>
        <a:srgbClr val="35ACA2"/>
      </a:accent4>
      <a:accent5>
        <a:srgbClr val="5430BB"/>
      </a:accent5>
      <a:accent6>
        <a:srgbClr val="8D34E0"/>
      </a:accent6>
      <a:hlink>
        <a:srgbClr val="0000FF"/>
      </a:hlink>
      <a:folHlink>
        <a:srgbClr val="FF00FF"/>
      </a:folHlink>
    </a:clrScheme>
    <a:fontScheme name="Default">
      <a:majorFont>
        <a:latin typeface="Avenir Roman"/>
        <a:ea typeface="Avenir Roman"/>
        <a:cs typeface="Avenir Roman"/>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600" b="0" i="0" u="none" strike="noStrike" cap="none" spc="0" normalizeH="0" baseline="0">
            <a:ln>
              <a:noFill/>
            </a:ln>
            <a:solidFill>
              <a:srgbClr val="000000"/>
            </a:solidFill>
            <a:effectLst/>
            <a:uFillTx/>
            <a:latin typeface="+mj-lt"/>
            <a:ea typeface="+mj-ea"/>
            <a:cs typeface="+mj-cs"/>
            <a:sym typeface="Avenir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18</TotalTime>
  <Words>1758</Words>
  <Application>Microsoft Macintosh PowerPoint</Application>
  <PresentationFormat>On-screen Show (4:3)</PresentationFormat>
  <Paragraphs>203</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 Bold</vt:lpstr>
      <vt:lpstr>Avenir Roman</vt:lpstr>
      <vt:lpstr>Helvetica</vt:lpstr>
      <vt:lpstr>Times New Roman</vt:lpstr>
      <vt:lpstr>Wingdings</vt:lpstr>
      <vt:lpstr>Arial</vt:lpstr>
      <vt:lpstr>Default</vt:lpstr>
      <vt:lpstr>AFRL materials genomics workshop  An introduction to local exchange functionals and ACBN0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Need of fast and accurate HT  first principles methods</vt:lpstr>
      <vt:lpstr>The PAO-3G basis set</vt:lpstr>
      <vt:lpstr>Coulomb and Exchange Integrals</vt:lpstr>
      <vt:lpstr>PowerPoint Presentation</vt:lpstr>
      <vt:lpstr>DFT+U </vt:lpstr>
      <vt:lpstr>DFT+U </vt:lpstr>
      <vt:lpstr>DFT+U: the wish-list </vt:lpstr>
      <vt:lpstr>PowerPoint Presentation</vt:lpstr>
      <vt:lpstr>ACBN0: the ansatz</vt:lpstr>
      <vt:lpstr>ACBN0: the ansatz</vt:lpstr>
      <vt:lpstr>ACBN0: the ansatz</vt:lpstr>
      <vt:lpstr>ACBN0: the algorithm</vt:lpstr>
      <vt:lpstr>Transition Metal Oxides</vt:lpstr>
      <vt:lpstr>TMOs: TiO2</vt:lpstr>
      <vt:lpstr>Magnetic TMOs: MnO and NiO</vt:lpstr>
      <vt:lpstr>Magnetic TMOs: magnetic ordering in MnO</vt:lpstr>
      <vt:lpstr>Novel HT- enabling tools for accelerated materials replacement</vt:lpstr>
      <vt:lpstr>ZnX and CdX oxides and chalcogenides (X=O,S,Se,Te) - electronic properties</vt:lpstr>
      <vt:lpstr>Validation of ACBN0</vt:lpstr>
      <vt:lpstr>Band structures</vt:lpstr>
      <vt:lpstr>Phonon dispersions</vt:lpstr>
      <vt:lpstr>ZnO – Theoretical Spectroscopy</vt:lpstr>
      <vt:lpstr>ZnO – Theoretical Spectroscopy</vt:lpstr>
      <vt:lpstr>Convergence of Ueff</vt:lpstr>
      <vt:lpstr>CdO - band structure</vt:lpstr>
      <vt:lpstr>GaN</vt:lpstr>
      <vt:lpstr>Interfaces</vt:lpstr>
      <vt:lpstr>ACBN0: the check-list</vt:lpstr>
      <vt:lpstr>ACBN0: the check-list</vt:lpstr>
      <vt:lpstr>ACBN0: the check-list</vt:lpstr>
      <vt:lpstr>ACBN0: the check-list</vt:lpstr>
      <vt:lpstr>ACBN0: the check-list</vt:lpstr>
      <vt:lpstr>ACBN0: the check-list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Buongiorno Nardelli, Marco</cp:lastModifiedBy>
  <cp:revision>6</cp:revision>
  <dcterms:modified xsi:type="dcterms:W3CDTF">2016-05-12T21:23:46Z</dcterms:modified>
</cp:coreProperties>
</file>